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68" r:id="rId4"/>
    <p:sldId id="258" r:id="rId5"/>
    <p:sldId id="259" r:id="rId6"/>
    <p:sldId id="260" r:id="rId7"/>
    <p:sldId id="261" r:id="rId8"/>
    <p:sldId id="262" r:id="rId9"/>
    <p:sldId id="263" r:id="rId10"/>
    <p:sldId id="264" r:id="rId11"/>
    <p:sldId id="266" r:id="rId12"/>
    <p:sldId id="269" r:id="rId13"/>
    <p:sldId id="267" r:id="rId14"/>
    <p:sldId id="265"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2162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563590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1998285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269301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18307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11575"/>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51620" y="222171"/>
            <a:ext cx="5486400" cy="7785259"/>
          </a:xfrm>
          <a:prstGeom prst="rect">
            <a:avLst/>
          </a:prstGeom>
        </p:spPr>
      </p:pic>
      <p:sp>
        <p:nvSpPr>
          <p:cNvPr id="5" name="Text 2"/>
          <p:cNvSpPr/>
          <p:nvPr/>
        </p:nvSpPr>
        <p:spPr>
          <a:xfrm>
            <a:off x="833199" y="1948577"/>
            <a:ext cx="7477601" cy="1916430"/>
          </a:xfrm>
          <a:prstGeom prst="rect">
            <a:avLst/>
          </a:prstGeom>
          <a:noFill/>
          <a:ln/>
        </p:spPr>
        <p:txBody>
          <a:bodyPr wrap="square" rtlCol="0" anchor="t"/>
          <a:lstStyle/>
          <a:p>
            <a:pPr marL="0" indent="0" algn="ctr">
              <a:lnSpc>
                <a:spcPts val="7545"/>
              </a:lnSpc>
              <a:buNone/>
            </a:pPr>
            <a:r>
              <a:rPr lang="en-US" sz="6036" b="1" kern="0" spc="-181" dirty="0">
                <a:solidFill>
                  <a:srgbClr val="000000"/>
                </a:solidFill>
                <a:latin typeface="Inter" pitchFamily="34" charset="0"/>
                <a:ea typeface="Inter" pitchFamily="34" charset="-122"/>
                <a:cs typeface="Inter" pitchFamily="34" charset="-120"/>
              </a:rPr>
              <a:t>Answer Sheet Evaluation Engine</a:t>
            </a:r>
            <a:endParaRPr lang="en-US" sz="6036" dirty="0"/>
          </a:p>
        </p:txBody>
      </p:sp>
      <p:sp>
        <p:nvSpPr>
          <p:cNvPr id="6" name="Text 3"/>
          <p:cNvSpPr/>
          <p:nvPr/>
        </p:nvSpPr>
        <p:spPr>
          <a:xfrm>
            <a:off x="833199" y="4198263"/>
            <a:ext cx="7477601" cy="333256"/>
          </a:xfrm>
          <a:prstGeom prst="rect">
            <a:avLst/>
          </a:prstGeom>
          <a:noFill/>
          <a:ln/>
        </p:spPr>
        <p:txBody>
          <a:bodyPr wrap="none" rtlCol="0" anchor="t"/>
          <a:lstStyle/>
          <a:p>
            <a:pPr marL="0" indent="0">
              <a:lnSpc>
                <a:spcPts val="2624"/>
              </a:lnSpc>
              <a:buNone/>
            </a:pPr>
            <a:r>
              <a:rPr lang="en-US" sz="2400" b="1" kern="0" spc="-35" dirty="0">
                <a:solidFill>
                  <a:srgbClr val="272525"/>
                </a:solidFill>
                <a:latin typeface="Inter" pitchFamily="34" charset="0"/>
                <a:ea typeface="Inter" pitchFamily="34" charset="-122"/>
                <a:cs typeface="Inter" pitchFamily="34" charset="-120"/>
              </a:rPr>
              <a:t>By Team 1,</a:t>
            </a:r>
            <a:endParaRPr lang="en-US" sz="2400" b="1" dirty="0"/>
          </a:p>
        </p:txBody>
      </p:sp>
      <p:sp>
        <p:nvSpPr>
          <p:cNvPr id="7" name="Text 4"/>
          <p:cNvSpPr/>
          <p:nvPr/>
        </p:nvSpPr>
        <p:spPr>
          <a:xfrm>
            <a:off x="833199" y="4781431"/>
            <a:ext cx="7477601" cy="333256"/>
          </a:xfrm>
          <a:prstGeom prst="rect">
            <a:avLst/>
          </a:prstGeom>
          <a:noFill/>
          <a:ln/>
        </p:spPr>
        <p:txBody>
          <a:bodyPr wrap="none" rtlCol="0" anchor="t"/>
          <a:lstStyle/>
          <a:p>
            <a:pPr marL="0" indent="0">
              <a:lnSpc>
                <a:spcPts val="2624"/>
              </a:lnSpc>
              <a:buNone/>
            </a:pPr>
            <a:r>
              <a:rPr lang="en-US" sz="2400" kern="0" spc="-35" dirty="0">
                <a:solidFill>
                  <a:srgbClr val="272525"/>
                </a:solidFill>
                <a:latin typeface="Inter" pitchFamily="34" charset="0"/>
                <a:ea typeface="Inter" pitchFamily="34" charset="-122"/>
                <a:cs typeface="Inter" pitchFamily="34" charset="-120"/>
              </a:rPr>
              <a:t>Kspsvln Siddhardha Kumar Kavuri (1005-21-733058)</a:t>
            </a:r>
            <a:endParaRPr lang="en-US" sz="2400" dirty="0"/>
          </a:p>
        </p:txBody>
      </p:sp>
      <p:sp>
        <p:nvSpPr>
          <p:cNvPr id="8" name="Text 5"/>
          <p:cNvSpPr/>
          <p:nvPr/>
        </p:nvSpPr>
        <p:spPr>
          <a:xfrm>
            <a:off x="833199" y="5364599"/>
            <a:ext cx="7477601" cy="333256"/>
          </a:xfrm>
          <a:prstGeom prst="rect">
            <a:avLst/>
          </a:prstGeom>
          <a:noFill/>
          <a:ln/>
        </p:spPr>
        <p:txBody>
          <a:bodyPr wrap="none" rtlCol="0" anchor="t"/>
          <a:lstStyle/>
          <a:p>
            <a:pPr marL="0" indent="0">
              <a:lnSpc>
                <a:spcPts val="2624"/>
              </a:lnSpc>
              <a:buNone/>
            </a:pPr>
            <a:r>
              <a:rPr lang="en-US" sz="2400" kern="0" spc="-35" dirty="0">
                <a:solidFill>
                  <a:srgbClr val="272525"/>
                </a:solidFill>
                <a:latin typeface="Inter" pitchFamily="34" charset="0"/>
                <a:ea typeface="Inter" pitchFamily="34" charset="-122"/>
                <a:cs typeface="Inter" pitchFamily="34" charset="-120"/>
              </a:rPr>
              <a:t>Mogadampalli Mani Datt (1005-21-733036)</a:t>
            </a:r>
            <a:endParaRPr lang="en-US" sz="2400" dirty="0"/>
          </a:p>
        </p:txBody>
      </p:sp>
      <p:sp>
        <p:nvSpPr>
          <p:cNvPr id="9" name="Text 6"/>
          <p:cNvSpPr/>
          <p:nvPr/>
        </p:nvSpPr>
        <p:spPr>
          <a:xfrm>
            <a:off x="833199" y="5947767"/>
            <a:ext cx="7477601" cy="333256"/>
          </a:xfrm>
          <a:prstGeom prst="rect">
            <a:avLst/>
          </a:prstGeom>
          <a:noFill/>
          <a:ln/>
        </p:spPr>
        <p:txBody>
          <a:bodyPr wrap="none" rtlCol="0" anchor="t"/>
          <a:lstStyle/>
          <a:p>
            <a:pPr marL="0" indent="0">
              <a:lnSpc>
                <a:spcPts val="2624"/>
              </a:lnSpc>
              <a:buNone/>
            </a:pPr>
            <a:r>
              <a:rPr lang="en-US" sz="2400" kern="0" spc="-35" dirty="0">
                <a:solidFill>
                  <a:srgbClr val="272525"/>
                </a:solidFill>
                <a:latin typeface="Inter" pitchFamily="34" charset="0"/>
                <a:ea typeface="Inter" pitchFamily="34" charset="-122"/>
                <a:cs typeface="Inter" pitchFamily="34" charset="-120"/>
              </a:rPr>
              <a:t>Puli Venu (1005-21-733045)</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64366"/>
          </a:xfrm>
          <a:prstGeom prst="rect">
            <a:avLst/>
          </a:prstGeom>
          <a:solidFill>
            <a:srgbClr val="FFFFFF"/>
          </a:solidFill>
          <a:ln/>
        </p:spPr>
      </p:sp>
      <p:sp>
        <p:nvSpPr>
          <p:cNvPr id="4" name="Text 2"/>
          <p:cNvSpPr/>
          <p:nvPr/>
        </p:nvSpPr>
        <p:spPr>
          <a:xfrm>
            <a:off x="4239637" y="149901"/>
            <a:ext cx="5510570" cy="486013"/>
          </a:xfrm>
          <a:prstGeom prst="rect">
            <a:avLst/>
          </a:prstGeom>
          <a:noFill/>
          <a:ln/>
        </p:spPr>
        <p:txBody>
          <a:bodyPr wrap="none" rtlCol="0" anchor="t"/>
          <a:lstStyle/>
          <a:p>
            <a:pPr marL="0" indent="0">
              <a:lnSpc>
                <a:spcPts val="3827"/>
              </a:lnSpc>
              <a:buNone/>
            </a:pPr>
            <a:r>
              <a:rPr lang="en-US" sz="3062" b="1" kern="0" spc="-92" dirty="0">
                <a:solidFill>
                  <a:srgbClr val="000000"/>
                </a:solidFill>
                <a:latin typeface="Inter" pitchFamily="34" charset="0"/>
                <a:ea typeface="Inter" pitchFamily="34" charset="-122"/>
                <a:cs typeface="Inter" pitchFamily="34" charset="-120"/>
              </a:rPr>
              <a:t>Test Cases and Demonstration</a:t>
            </a:r>
            <a:endParaRPr lang="en-US" sz="3062" dirty="0"/>
          </a:p>
        </p:txBody>
      </p:sp>
      <p:sp>
        <p:nvSpPr>
          <p:cNvPr id="5" name="Text 3"/>
          <p:cNvSpPr/>
          <p:nvPr/>
        </p:nvSpPr>
        <p:spPr>
          <a:xfrm>
            <a:off x="1343891" y="913687"/>
            <a:ext cx="11236036" cy="777478"/>
          </a:xfrm>
          <a:prstGeom prst="rect">
            <a:avLst/>
          </a:prstGeom>
          <a:noFill/>
          <a:ln/>
        </p:spPr>
        <p:txBody>
          <a:bodyPr wrap="square" rtlCol="0" anchor="t"/>
          <a:lstStyle/>
          <a:p>
            <a:pPr marL="0" indent="0">
              <a:lnSpc>
                <a:spcPts val="1837"/>
              </a:lnSpc>
              <a:buNone/>
            </a:pPr>
            <a:r>
              <a:rPr lang="en-US" sz="2400" kern="0" spc="-24" dirty="0">
                <a:solidFill>
                  <a:srgbClr val="272525"/>
                </a:solidFill>
                <a:latin typeface="Inter" pitchFamily="34" charset="0"/>
                <a:ea typeface="Inter" pitchFamily="34" charset="-122"/>
                <a:cs typeface="Inter" pitchFamily="34" charset="-120"/>
              </a:rPr>
              <a:t>This section will provide practical examples demonstrating the implementation and application of the various Python modules used in the project.</a:t>
            </a:r>
            <a:endParaRPr lang="en-US" sz="2400" dirty="0"/>
          </a:p>
        </p:txBody>
      </p:sp>
      <p:sp>
        <p:nvSpPr>
          <p:cNvPr id="6" name="Text 4"/>
          <p:cNvSpPr/>
          <p:nvPr/>
        </p:nvSpPr>
        <p:spPr>
          <a:xfrm>
            <a:off x="1343891" y="1710573"/>
            <a:ext cx="11236036" cy="388738"/>
          </a:xfrm>
          <a:prstGeom prst="rect">
            <a:avLst/>
          </a:prstGeom>
          <a:noFill/>
          <a:ln/>
        </p:spPr>
        <p:txBody>
          <a:bodyPr wrap="none" rtlCol="0" anchor="t"/>
          <a:lstStyle/>
          <a:p>
            <a:pPr marL="0" indent="0">
              <a:lnSpc>
                <a:spcPts val="1837"/>
              </a:lnSpc>
              <a:buNone/>
            </a:pPr>
            <a:r>
              <a:rPr lang="en-US" sz="2400" kern="0" spc="-24" dirty="0">
                <a:solidFill>
                  <a:srgbClr val="272525"/>
                </a:solidFill>
                <a:latin typeface="Inter" pitchFamily="34" charset="0"/>
                <a:ea typeface="Inter" pitchFamily="34" charset="-122"/>
                <a:cs typeface="Inter" pitchFamily="34" charset="-120"/>
              </a:rPr>
              <a:t>We will showcase the functionality of each module through carefully curated test cases.</a:t>
            </a:r>
            <a:endParaRPr lang="en-US" sz="2400" dirty="0"/>
          </a:p>
        </p:txBody>
      </p:sp>
      <p:sp>
        <p:nvSpPr>
          <p:cNvPr id="7" name="Text 5"/>
          <p:cNvSpPr/>
          <p:nvPr/>
        </p:nvSpPr>
        <p:spPr>
          <a:xfrm>
            <a:off x="1343891" y="1963223"/>
            <a:ext cx="11236036" cy="777478"/>
          </a:xfrm>
          <a:prstGeom prst="rect">
            <a:avLst/>
          </a:prstGeom>
          <a:noFill/>
          <a:ln/>
        </p:spPr>
        <p:txBody>
          <a:bodyPr wrap="square" rtlCol="0" anchor="t"/>
          <a:lstStyle/>
          <a:p>
            <a:pPr marL="0" indent="0">
              <a:lnSpc>
                <a:spcPts val="1837"/>
              </a:lnSpc>
              <a:buNone/>
            </a:pPr>
            <a:r>
              <a:rPr lang="en-US" sz="2400" kern="0" spc="-24" dirty="0">
                <a:solidFill>
                  <a:srgbClr val="272525"/>
                </a:solidFill>
                <a:latin typeface="Inter" pitchFamily="34" charset="0"/>
                <a:ea typeface="Inter" pitchFamily="34" charset="-122"/>
                <a:cs typeface="Inter" pitchFamily="34" charset="-120"/>
              </a:rPr>
              <a:t>These test cases will illustrate how each module addresses specific NLP tasks, highlighting their strengths and capabilities.</a:t>
            </a:r>
            <a:endParaRPr lang="en-US" sz="2400" dirty="0"/>
          </a:p>
        </p:txBody>
      </p:sp>
      <p:pic>
        <p:nvPicPr>
          <p:cNvPr id="8" name="Image 0" descr="preencoded.png"/>
          <p:cNvPicPr>
            <a:picLocks noChangeAspect="1"/>
          </p:cNvPicPr>
          <p:nvPr/>
        </p:nvPicPr>
        <p:blipFill>
          <a:blip r:embed="rId3"/>
          <a:stretch>
            <a:fillRect/>
          </a:stretch>
        </p:blipFill>
        <p:spPr>
          <a:xfrm>
            <a:off x="5010983" y="2915603"/>
            <a:ext cx="914162" cy="880467"/>
          </a:xfrm>
          <a:prstGeom prst="rect">
            <a:avLst/>
          </a:prstGeom>
        </p:spPr>
      </p:pic>
      <p:sp>
        <p:nvSpPr>
          <p:cNvPr id="9" name="Text 6"/>
          <p:cNvSpPr/>
          <p:nvPr/>
        </p:nvSpPr>
        <p:spPr>
          <a:xfrm>
            <a:off x="5423297" y="3318748"/>
            <a:ext cx="89297" cy="291584"/>
          </a:xfrm>
          <a:prstGeom prst="rect">
            <a:avLst/>
          </a:prstGeom>
          <a:noFill/>
          <a:ln/>
        </p:spPr>
        <p:txBody>
          <a:bodyPr wrap="none" rtlCol="0" anchor="t"/>
          <a:lstStyle/>
          <a:p>
            <a:pPr marL="0" indent="0" algn="ctr">
              <a:lnSpc>
                <a:spcPts val="2296"/>
              </a:lnSpc>
              <a:buNone/>
            </a:pPr>
            <a:r>
              <a:rPr lang="en-US" sz="1531" b="1" kern="0" spc="-46" dirty="0">
                <a:solidFill>
                  <a:srgbClr val="272525"/>
                </a:solidFill>
                <a:latin typeface="Inter" pitchFamily="34" charset="0"/>
                <a:ea typeface="Inter" pitchFamily="34" charset="-122"/>
                <a:cs typeface="Inter" pitchFamily="34" charset="-120"/>
              </a:rPr>
              <a:t>1</a:t>
            </a:r>
            <a:endParaRPr lang="en-US" sz="1531" dirty="0"/>
          </a:p>
        </p:txBody>
      </p:sp>
      <p:sp>
        <p:nvSpPr>
          <p:cNvPr id="10" name="Text 7"/>
          <p:cNvSpPr/>
          <p:nvPr/>
        </p:nvSpPr>
        <p:spPr>
          <a:xfrm>
            <a:off x="5976202" y="3007593"/>
            <a:ext cx="2543438" cy="405011"/>
          </a:xfrm>
          <a:prstGeom prst="rect">
            <a:avLst/>
          </a:prstGeom>
          <a:noFill/>
          <a:ln/>
        </p:spPr>
        <p:txBody>
          <a:bodyPr wrap="none" rtlCol="0" anchor="t"/>
          <a:lstStyle/>
          <a:p>
            <a:pPr marL="0" indent="0" algn="l">
              <a:lnSpc>
                <a:spcPts val="1914"/>
              </a:lnSpc>
              <a:buNone/>
            </a:pPr>
            <a:r>
              <a:rPr lang="en-US" sz="2400" b="1" kern="0" spc="-46" dirty="0">
                <a:solidFill>
                  <a:srgbClr val="272525"/>
                </a:solidFill>
                <a:latin typeface="Inter" pitchFamily="34" charset="0"/>
                <a:ea typeface="Inter" pitchFamily="34" charset="-122"/>
                <a:cs typeface="Inter" pitchFamily="34" charset="-120"/>
              </a:rPr>
              <a:t>Text Extraction</a:t>
            </a:r>
            <a:endParaRPr lang="en-US" sz="2400" dirty="0"/>
          </a:p>
        </p:txBody>
      </p:sp>
      <p:sp>
        <p:nvSpPr>
          <p:cNvPr id="11" name="Text 8"/>
          <p:cNvSpPr/>
          <p:nvPr/>
        </p:nvSpPr>
        <p:spPr>
          <a:xfrm>
            <a:off x="6080641" y="3407331"/>
            <a:ext cx="3106698" cy="233243"/>
          </a:xfrm>
          <a:prstGeom prst="rect">
            <a:avLst/>
          </a:prstGeom>
          <a:noFill/>
          <a:ln/>
        </p:spPr>
        <p:txBody>
          <a:bodyPr wrap="none" rtlCol="0" anchor="t"/>
          <a:lstStyle/>
          <a:p>
            <a:pPr marL="0" indent="0" algn="l">
              <a:lnSpc>
                <a:spcPts val="1837"/>
              </a:lnSpc>
              <a:buNone/>
            </a:pPr>
            <a:r>
              <a:rPr lang="en-US" sz="1225" kern="0" spc="-24" dirty="0">
                <a:solidFill>
                  <a:srgbClr val="272525"/>
                </a:solidFill>
                <a:latin typeface="Inter" pitchFamily="34" charset="0"/>
                <a:ea typeface="Inter" pitchFamily="34" charset="-122"/>
                <a:cs typeface="Inter" pitchFamily="34" charset="-120"/>
              </a:rPr>
              <a:t>Extract text from various document formats.</a:t>
            </a:r>
            <a:endParaRPr lang="en-US" sz="1225" dirty="0"/>
          </a:p>
        </p:txBody>
      </p:sp>
      <p:sp>
        <p:nvSpPr>
          <p:cNvPr id="12" name="Shape 9"/>
          <p:cNvSpPr/>
          <p:nvPr/>
        </p:nvSpPr>
        <p:spPr>
          <a:xfrm>
            <a:off x="5963960" y="3799790"/>
            <a:ext cx="5006459" cy="15538"/>
          </a:xfrm>
          <a:prstGeom prst="roundRect">
            <a:avLst>
              <a:gd name="adj" fmla="val 450462"/>
            </a:avLst>
          </a:prstGeom>
          <a:solidFill>
            <a:srgbClr val="C0C1D7"/>
          </a:solidFill>
          <a:ln/>
        </p:spPr>
      </p:sp>
      <p:pic>
        <p:nvPicPr>
          <p:cNvPr id="13" name="Image 1" descr="preencoded.png"/>
          <p:cNvPicPr>
            <a:picLocks noChangeAspect="1"/>
          </p:cNvPicPr>
          <p:nvPr/>
        </p:nvPicPr>
        <p:blipFill>
          <a:blip r:embed="rId4"/>
          <a:stretch>
            <a:fillRect/>
          </a:stretch>
        </p:blipFill>
        <p:spPr>
          <a:xfrm>
            <a:off x="4553903" y="3834884"/>
            <a:ext cx="1828443" cy="880467"/>
          </a:xfrm>
          <a:prstGeom prst="rect">
            <a:avLst/>
          </a:prstGeom>
        </p:spPr>
      </p:pic>
      <p:sp>
        <p:nvSpPr>
          <p:cNvPr id="14" name="Text 10"/>
          <p:cNvSpPr/>
          <p:nvPr/>
        </p:nvSpPr>
        <p:spPr>
          <a:xfrm>
            <a:off x="5409724" y="4129326"/>
            <a:ext cx="116681" cy="291584"/>
          </a:xfrm>
          <a:prstGeom prst="rect">
            <a:avLst/>
          </a:prstGeom>
          <a:noFill/>
          <a:ln/>
        </p:spPr>
        <p:txBody>
          <a:bodyPr wrap="none" rtlCol="0" anchor="t"/>
          <a:lstStyle/>
          <a:p>
            <a:pPr marL="0" indent="0" algn="ctr">
              <a:lnSpc>
                <a:spcPts val="2296"/>
              </a:lnSpc>
              <a:buNone/>
            </a:pPr>
            <a:r>
              <a:rPr lang="en-US" sz="1531" b="1" kern="0" spc="-46" dirty="0">
                <a:solidFill>
                  <a:srgbClr val="272525"/>
                </a:solidFill>
                <a:latin typeface="Inter" pitchFamily="34" charset="0"/>
                <a:ea typeface="Inter" pitchFamily="34" charset="-122"/>
                <a:cs typeface="Inter" pitchFamily="34" charset="-120"/>
              </a:rPr>
              <a:t>2</a:t>
            </a:r>
            <a:endParaRPr lang="en-US" sz="1531" dirty="0"/>
          </a:p>
        </p:txBody>
      </p:sp>
      <p:sp>
        <p:nvSpPr>
          <p:cNvPr id="15" name="Text 11"/>
          <p:cNvSpPr/>
          <p:nvPr/>
        </p:nvSpPr>
        <p:spPr>
          <a:xfrm>
            <a:off x="6433402" y="3926875"/>
            <a:ext cx="2543438" cy="405011"/>
          </a:xfrm>
          <a:prstGeom prst="rect">
            <a:avLst/>
          </a:prstGeom>
          <a:noFill/>
          <a:ln/>
        </p:spPr>
        <p:txBody>
          <a:bodyPr wrap="none" rtlCol="0" anchor="t"/>
          <a:lstStyle/>
          <a:p>
            <a:pPr marL="0" indent="0" algn="l">
              <a:lnSpc>
                <a:spcPts val="1914"/>
              </a:lnSpc>
              <a:buNone/>
            </a:pPr>
            <a:r>
              <a:rPr lang="en-US" sz="2400" b="1" kern="0" spc="-46" dirty="0">
                <a:solidFill>
                  <a:srgbClr val="272525"/>
                </a:solidFill>
                <a:latin typeface="Inter" pitchFamily="34" charset="0"/>
                <a:ea typeface="Inter" pitchFamily="34" charset="-122"/>
                <a:cs typeface="Inter" pitchFamily="34" charset="-120"/>
              </a:rPr>
              <a:t>Grammar and Spelling Checking</a:t>
            </a:r>
            <a:endParaRPr lang="en-US" sz="2400" dirty="0"/>
          </a:p>
        </p:txBody>
      </p:sp>
      <p:sp>
        <p:nvSpPr>
          <p:cNvPr id="16" name="Text 12"/>
          <p:cNvSpPr/>
          <p:nvPr/>
        </p:nvSpPr>
        <p:spPr>
          <a:xfrm>
            <a:off x="6537841" y="4326612"/>
            <a:ext cx="3042523" cy="233243"/>
          </a:xfrm>
          <a:prstGeom prst="rect">
            <a:avLst/>
          </a:prstGeom>
          <a:noFill/>
          <a:ln/>
        </p:spPr>
        <p:txBody>
          <a:bodyPr wrap="none" rtlCol="0" anchor="t"/>
          <a:lstStyle/>
          <a:p>
            <a:pPr marL="0" indent="0" algn="l">
              <a:lnSpc>
                <a:spcPts val="1837"/>
              </a:lnSpc>
              <a:buNone/>
            </a:pPr>
            <a:r>
              <a:rPr lang="en-US" sz="1225" kern="0" spc="-24" dirty="0">
                <a:solidFill>
                  <a:srgbClr val="272525"/>
                </a:solidFill>
                <a:latin typeface="Inter" pitchFamily="34" charset="0"/>
                <a:ea typeface="Inter" pitchFamily="34" charset="-122"/>
                <a:cs typeface="Inter" pitchFamily="34" charset="-120"/>
              </a:rPr>
              <a:t>Analyze the grammar and spelling mistakes in text data.</a:t>
            </a:r>
            <a:endParaRPr lang="en-US" sz="1225" dirty="0"/>
          </a:p>
        </p:txBody>
      </p:sp>
      <p:sp>
        <p:nvSpPr>
          <p:cNvPr id="17" name="Shape 13"/>
          <p:cNvSpPr/>
          <p:nvPr/>
        </p:nvSpPr>
        <p:spPr>
          <a:xfrm>
            <a:off x="6421160" y="4719072"/>
            <a:ext cx="4549259" cy="15538"/>
          </a:xfrm>
          <a:prstGeom prst="roundRect">
            <a:avLst>
              <a:gd name="adj" fmla="val 450462"/>
            </a:avLst>
          </a:prstGeom>
          <a:solidFill>
            <a:srgbClr val="C0C1D7"/>
          </a:solidFill>
          <a:ln/>
        </p:spPr>
      </p:sp>
      <p:pic>
        <p:nvPicPr>
          <p:cNvPr id="18" name="Image 2" descr="preencoded.png"/>
          <p:cNvPicPr>
            <a:picLocks noChangeAspect="1"/>
          </p:cNvPicPr>
          <p:nvPr/>
        </p:nvPicPr>
        <p:blipFill>
          <a:blip r:embed="rId5"/>
          <a:stretch>
            <a:fillRect/>
          </a:stretch>
        </p:blipFill>
        <p:spPr>
          <a:xfrm>
            <a:off x="4096703" y="4754166"/>
            <a:ext cx="2742724" cy="880467"/>
          </a:xfrm>
          <a:prstGeom prst="rect">
            <a:avLst/>
          </a:prstGeom>
        </p:spPr>
      </p:pic>
      <p:sp>
        <p:nvSpPr>
          <p:cNvPr id="19" name="Text 14"/>
          <p:cNvSpPr/>
          <p:nvPr/>
        </p:nvSpPr>
        <p:spPr>
          <a:xfrm>
            <a:off x="5406866" y="5048607"/>
            <a:ext cx="122396" cy="291584"/>
          </a:xfrm>
          <a:prstGeom prst="rect">
            <a:avLst/>
          </a:prstGeom>
          <a:noFill/>
          <a:ln/>
        </p:spPr>
        <p:txBody>
          <a:bodyPr wrap="none" rtlCol="0" anchor="t"/>
          <a:lstStyle/>
          <a:p>
            <a:pPr marL="0" indent="0" algn="ctr">
              <a:lnSpc>
                <a:spcPts val="2296"/>
              </a:lnSpc>
              <a:buNone/>
            </a:pPr>
            <a:r>
              <a:rPr lang="en-US" sz="1531" b="1" kern="0" spc="-46" dirty="0">
                <a:solidFill>
                  <a:srgbClr val="272525"/>
                </a:solidFill>
                <a:latin typeface="Inter" pitchFamily="34" charset="0"/>
                <a:ea typeface="Inter" pitchFamily="34" charset="-122"/>
                <a:cs typeface="Inter" pitchFamily="34" charset="-120"/>
              </a:rPr>
              <a:t>3</a:t>
            </a:r>
            <a:endParaRPr lang="en-US" sz="1531" dirty="0"/>
          </a:p>
        </p:txBody>
      </p:sp>
      <p:sp>
        <p:nvSpPr>
          <p:cNvPr id="20" name="Text 15"/>
          <p:cNvSpPr/>
          <p:nvPr/>
        </p:nvSpPr>
        <p:spPr>
          <a:xfrm>
            <a:off x="6839425" y="4803781"/>
            <a:ext cx="3208540" cy="405011"/>
          </a:xfrm>
          <a:prstGeom prst="rect">
            <a:avLst/>
          </a:prstGeom>
          <a:noFill/>
          <a:ln/>
        </p:spPr>
        <p:txBody>
          <a:bodyPr wrap="none" rtlCol="0" anchor="t"/>
          <a:lstStyle/>
          <a:p>
            <a:pPr marL="0" indent="0" algn="l">
              <a:lnSpc>
                <a:spcPts val="1914"/>
              </a:lnSpc>
              <a:buNone/>
            </a:pPr>
            <a:r>
              <a:rPr lang="en-US" sz="2400" b="1" kern="0" spc="-46" dirty="0">
                <a:solidFill>
                  <a:srgbClr val="272525"/>
                </a:solidFill>
                <a:latin typeface="Inter" pitchFamily="34" charset="0"/>
                <a:ea typeface="Inter" pitchFamily="34" charset="-122"/>
                <a:cs typeface="Inter" pitchFamily="34" charset="-120"/>
              </a:rPr>
              <a:t>Internal Semantic Similarity</a:t>
            </a:r>
            <a:endParaRPr lang="en-US" sz="2400" dirty="0"/>
          </a:p>
        </p:txBody>
      </p:sp>
      <p:sp>
        <p:nvSpPr>
          <p:cNvPr id="21" name="Text 16"/>
          <p:cNvSpPr/>
          <p:nvPr/>
        </p:nvSpPr>
        <p:spPr>
          <a:xfrm>
            <a:off x="6994922" y="5245894"/>
            <a:ext cx="3773329" cy="233243"/>
          </a:xfrm>
          <a:prstGeom prst="rect">
            <a:avLst/>
          </a:prstGeom>
          <a:noFill/>
          <a:ln/>
        </p:spPr>
        <p:txBody>
          <a:bodyPr wrap="none" rtlCol="0" anchor="t"/>
          <a:lstStyle/>
          <a:p>
            <a:pPr marL="0" indent="0" algn="l">
              <a:lnSpc>
                <a:spcPts val="1837"/>
              </a:lnSpc>
              <a:buNone/>
            </a:pPr>
            <a:r>
              <a:rPr lang="en-US" sz="1225" kern="0" spc="-24" dirty="0">
                <a:solidFill>
                  <a:srgbClr val="272525"/>
                </a:solidFill>
                <a:latin typeface="Inter" pitchFamily="34" charset="0"/>
                <a:ea typeface="Inter" pitchFamily="34" charset="-122"/>
                <a:cs typeface="Inter" pitchFamily="34" charset="-120"/>
              </a:rPr>
              <a:t>Identify and compress the similar sentence in answer.</a:t>
            </a:r>
            <a:endParaRPr lang="en-US" sz="1225" dirty="0"/>
          </a:p>
        </p:txBody>
      </p:sp>
      <p:sp>
        <p:nvSpPr>
          <p:cNvPr id="22" name="Shape 17"/>
          <p:cNvSpPr/>
          <p:nvPr/>
        </p:nvSpPr>
        <p:spPr>
          <a:xfrm>
            <a:off x="6878241" y="5638354"/>
            <a:ext cx="4092178" cy="15538"/>
          </a:xfrm>
          <a:prstGeom prst="roundRect">
            <a:avLst>
              <a:gd name="adj" fmla="val 450462"/>
            </a:avLst>
          </a:prstGeom>
          <a:solidFill>
            <a:srgbClr val="C0C1D7"/>
          </a:solidFill>
          <a:ln/>
        </p:spPr>
      </p:sp>
      <p:pic>
        <p:nvPicPr>
          <p:cNvPr id="23" name="Image 3" descr="preencoded.png"/>
          <p:cNvPicPr>
            <a:picLocks noChangeAspect="1"/>
          </p:cNvPicPr>
          <p:nvPr/>
        </p:nvPicPr>
        <p:blipFill>
          <a:blip r:embed="rId6"/>
          <a:stretch>
            <a:fillRect/>
          </a:stretch>
        </p:blipFill>
        <p:spPr>
          <a:xfrm>
            <a:off x="3639622" y="5673447"/>
            <a:ext cx="3657005" cy="880467"/>
          </a:xfrm>
          <a:prstGeom prst="rect">
            <a:avLst/>
          </a:prstGeom>
        </p:spPr>
      </p:pic>
      <p:sp>
        <p:nvSpPr>
          <p:cNvPr id="24" name="Text 18"/>
          <p:cNvSpPr/>
          <p:nvPr/>
        </p:nvSpPr>
        <p:spPr>
          <a:xfrm>
            <a:off x="5405080" y="5967889"/>
            <a:ext cx="125968" cy="291584"/>
          </a:xfrm>
          <a:prstGeom prst="rect">
            <a:avLst/>
          </a:prstGeom>
          <a:noFill/>
          <a:ln/>
        </p:spPr>
        <p:txBody>
          <a:bodyPr wrap="none" rtlCol="0" anchor="t"/>
          <a:lstStyle/>
          <a:p>
            <a:pPr marL="0" indent="0" algn="ctr">
              <a:lnSpc>
                <a:spcPts val="2296"/>
              </a:lnSpc>
              <a:buNone/>
            </a:pPr>
            <a:r>
              <a:rPr lang="en-US" sz="1531" b="1" kern="0" spc="-46" dirty="0">
                <a:solidFill>
                  <a:srgbClr val="272525"/>
                </a:solidFill>
                <a:latin typeface="Inter" pitchFamily="34" charset="0"/>
                <a:ea typeface="Inter" pitchFamily="34" charset="-122"/>
                <a:cs typeface="Inter" pitchFamily="34" charset="-120"/>
              </a:rPr>
              <a:t>4</a:t>
            </a:r>
            <a:endParaRPr lang="en-US" sz="1531" dirty="0"/>
          </a:p>
        </p:txBody>
      </p:sp>
      <p:sp>
        <p:nvSpPr>
          <p:cNvPr id="25" name="Text 19"/>
          <p:cNvSpPr/>
          <p:nvPr/>
        </p:nvSpPr>
        <p:spPr>
          <a:xfrm>
            <a:off x="7247921" y="5692706"/>
            <a:ext cx="2543438" cy="405011"/>
          </a:xfrm>
          <a:prstGeom prst="rect">
            <a:avLst/>
          </a:prstGeom>
          <a:noFill/>
          <a:ln/>
        </p:spPr>
        <p:txBody>
          <a:bodyPr wrap="none" rtlCol="0" anchor="t"/>
          <a:lstStyle/>
          <a:p>
            <a:pPr marL="0" indent="0" algn="l">
              <a:lnSpc>
                <a:spcPts val="1914"/>
              </a:lnSpc>
              <a:buNone/>
            </a:pPr>
            <a:r>
              <a:rPr lang="en-US" sz="2400" b="1" kern="0" spc="-46" dirty="0">
                <a:solidFill>
                  <a:srgbClr val="272525"/>
                </a:solidFill>
                <a:latin typeface="Inter" pitchFamily="34" charset="0"/>
                <a:ea typeface="Inter" pitchFamily="34" charset="-122"/>
                <a:cs typeface="Inter" pitchFamily="34" charset="-120"/>
              </a:rPr>
              <a:t>Semantic Similarity</a:t>
            </a:r>
            <a:endParaRPr lang="en-US" sz="2400" dirty="0"/>
          </a:p>
        </p:txBody>
      </p:sp>
      <p:sp>
        <p:nvSpPr>
          <p:cNvPr id="26" name="Text 20"/>
          <p:cNvSpPr/>
          <p:nvPr/>
        </p:nvSpPr>
        <p:spPr>
          <a:xfrm>
            <a:off x="7452122" y="6165175"/>
            <a:ext cx="2816304" cy="233243"/>
          </a:xfrm>
          <a:prstGeom prst="rect">
            <a:avLst/>
          </a:prstGeom>
          <a:noFill/>
          <a:ln/>
        </p:spPr>
        <p:txBody>
          <a:bodyPr wrap="none" rtlCol="0" anchor="t"/>
          <a:lstStyle/>
          <a:p>
            <a:pPr marL="0" indent="0" algn="l">
              <a:lnSpc>
                <a:spcPts val="1837"/>
              </a:lnSpc>
              <a:buNone/>
            </a:pPr>
            <a:r>
              <a:rPr lang="en-US" sz="1225" kern="0" spc="-24" dirty="0">
                <a:solidFill>
                  <a:srgbClr val="272525"/>
                </a:solidFill>
                <a:latin typeface="Inter" pitchFamily="34" charset="0"/>
                <a:ea typeface="Inter" pitchFamily="34" charset="-122"/>
                <a:cs typeface="Inter" pitchFamily="34" charset="-120"/>
              </a:rPr>
              <a:t>Compare the meaning of different texts.</a:t>
            </a:r>
            <a:endParaRPr lang="en-US" sz="1225" dirty="0"/>
          </a:p>
        </p:txBody>
      </p:sp>
      <p:sp>
        <p:nvSpPr>
          <p:cNvPr id="27" name="Text 21"/>
          <p:cNvSpPr/>
          <p:nvPr/>
        </p:nvSpPr>
        <p:spPr>
          <a:xfrm>
            <a:off x="1343891" y="6731019"/>
            <a:ext cx="11236036" cy="777478"/>
          </a:xfrm>
          <a:prstGeom prst="rect">
            <a:avLst/>
          </a:prstGeom>
          <a:noFill/>
          <a:ln/>
        </p:spPr>
        <p:txBody>
          <a:bodyPr wrap="square" rtlCol="0" anchor="t"/>
          <a:lstStyle/>
          <a:p>
            <a:pPr marL="0" indent="0">
              <a:lnSpc>
                <a:spcPts val="1837"/>
              </a:lnSpc>
              <a:buNone/>
            </a:pPr>
            <a:r>
              <a:rPr lang="en-US" sz="2400" kern="0" spc="-24" dirty="0">
                <a:solidFill>
                  <a:srgbClr val="272525"/>
                </a:solidFill>
                <a:latin typeface="Inter" pitchFamily="34" charset="0"/>
                <a:ea typeface="Inter" pitchFamily="34" charset="-122"/>
                <a:cs typeface="Inter" pitchFamily="34" charset="-120"/>
              </a:rPr>
              <a:t>We will then proceed to demonstrate the integrated functionality of these modules by simulating a real-world use case.</a:t>
            </a:r>
            <a:endParaRPr lang="en-US" sz="2400" dirty="0"/>
          </a:p>
        </p:txBody>
      </p:sp>
      <p:sp>
        <p:nvSpPr>
          <p:cNvPr id="28" name="Text 22"/>
          <p:cNvSpPr/>
          <p:nvPr/>
        </p:nvSpPr>
        <p:spPr>
          <a:xfrm>
            <a:off x="1343891" y="7372409"/>
            <a:ext cx="11236036" cy="777478"/>
          </a:xfrm>
          <a:prstGeom prst="rect">
            <a:avLst/>
          </a:prstGeom>
          <a:noFill/>
          <a:ln/>
        </p:spPr>
        <p:txBody>
          <a:bodyPr wrap="square" rtlCol="0" anchor="t"/>
          <a:lstStyle/>
          <a:p>
            <a:pPr marL="0" indent="0">
              <a:lnSpc>
                <a:spcPts val="1837"/>
              </a:lnSpc>
              <a:buNone/>
            </a:pPr>
            <a:r>
              <a:rPr lang="en-US" sz="2400" kern="0" spc="-24" dirty="0">
                <a:solidFill>
                  <a:srgbClr val="272525"/>
                </a:solidFill>
                <a:latin typeface="Inter" pitchFamily="34" charset="0"/>
                <a:ea typeface="Inter" pitchFamily="34" charset="-122"/>
                <a:cs typeface="Inter" pitchFamily="34" charset="-120"/>
              </a:rPr>
              <a:t>This demonstration will showcase how these modules work together to achieve a comprehensive NLP solution.</a:t>
            </a:r>
            <a:endParaRPr lang="en-US"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3621167" y="427673"/>
            <a:ext cx="5510570" cy="486013"/>
          </a:xfrm>
          <a:prstGeom prst="rect">
            <a:avLst/>
          </a:prstGeom>
          <a:noFill/>
          <a:ln/>
        </p:spPr>
        <p:txBody>
          <a:bodyPr wrap="none" rtlCol="0" anchor="t"/>
          <a:lstStyle/>
          <a:p>
            <a:pPr marL="0" indent="0">
              <a:lnSpc>
                <a:spcPts val="3827"/>
              </a:lnSpc>
              <a:buNone/>
            </a:pPr>
            <a:r>
              <a:rPr lang="en-US" sz="4000" b="1" kern="0" spc="-92" dirty="0">
                <a:solidFill>
                  <a:srgbClr val="000000"/>
                </a:solidFill>
                <a:latin typeface="Inter" pitchFamily="34" charset="0"/>
                <a:ea typeface="Inter" pitchFamily="34" charset="-122"/>
                <a:cs typeface="Inter" pitchFamily="34" charset="-120"/>
              </a:rPr>
              <a:t>Test Cases and Demonstration</a:t>
            </a:r>
            <a:endParaRPr lang="en-US" sz="4000" dirty="0"/>
          </a:p>
        </p:txBody>
      </p:sp>
      <p:pic>
        <p:nvPicPr>
          <p:cNvPr id="30" name="Picture 29">
            <a:extLst>
              <a:ext uri="{FF2B5EF4-FFF2-40B4-BE49-F238E27FC236}">
                <a16:creationId xmlns:a16="http://schemas.microsoft.com/office/drawing/2014/main" id="{1CB20231-0A29-B28C-B18F-45A0617E9036}"/>
              </a:ext>
            </a:extLst>
          </p:cNvPr>
          <p:cNvPicPr>
            <a:picLocks noChangeAspect="1"/>
          </p:cNvPicPr>
          <p:nvPr/>
        </p:nvPicPr>
        <p:blipFill>
          <a:blip r:embed="rId3"/>
          <a:stretch>
            <a:fillRect/>
          </a:stretch>
        </p:blipFill>
        <p:spPr>
          <a:xfrm>
            <a:off x="235529" y="1151666"/>
            <a:ext cx="7256994" cy="6650261"/>
          </a:xfrm>
          <a:prstGeom prst="rect">
            <a:avLst/>
          </a:prstGeom>
        </p:spPr>
      </p:pic>
      <p:pic>
        <p:nvPicPr>
          <p:cNvPr id="32" name="Picture 31">
            <a:extLst>
              <a:ext uri="{FF2B5EF4-FFF2-40B4-BE49-F238E27FC236}">
                <a16:creationId xmlns:a16="http://schemas.microsoft.com/office/drawing/2014/main" id="{BA93DB3C-5D8A-C6F5-76F7-D53F226CEDA9}"/>
              </a:ext>
            </a:extLst>
          </p:cNvPr>
          <p:cNvPicPr>
            <a:picLocks noChangeAspect="1"/>
          </p:cNvPicPr>
          <p:nvPr/>
        </p:nvPicPr>
        <p:blipFill>
          <a:blip r:embed="rId4"/>
          <a:stretch>
            <a:fillRect/>
          </a:stretch>
        </p:blipFill>
        <p:spPr>
          <a:xfrm>
            <a:off x="7492523" y="1252297"/>
            <a:ext cx="3665152" cy="6549630"/>
          </a:xfrm>
          <a:prstGeom prst="rect">
            <a:avLst/>
          </a:prstGeom>
        </p:spPr>
      </p:pic>
      <p:pic>
        <p:nvPicPr>
          <p:cNvPr id="34" name="Picture 33">
            <a:extLst>
              <a:ext uri="{FF2B5EF4-FFF2-40B4-BE49-F238E27FC236}">
                <a16:creationId xmlns:a16="http://schemas.microsoft.com/office/drawing/2014/main" id="{8A8C55C9-9D71-B287-1949-D66BE0EACD9E}"/>
              </a:ext>
            </a:extLst>
          </p:cNvPr>
          <p:cNvPicPr>
            <a:picLocks noChangeAspect="1"/>
          </p:cNvPicPr>
          <p:nvPr/>
        </p:nvPicPr>
        <p:blipFill>
          <a:blip r:embed="rId5"/>
          <a:stretch>
            <a:fillRect/>
          </a:stretch>
        </p:blipFill>
        <p:spPr>
          <a:xfrm>
            <a:off x="11157676" y="1293861"/>
            <a:ext cx="3375742" cy="6650261"/>
          </a:xfrm>
          <a:prstGeom prst="rect">
            <a:avLst/>
          </a:prstGeom>
        </p:spPr>
      </p:pic>
    </p:spTree>
    <p:extLst>
      <p:ext uri="{BB962C8B-B14F-4D97-AF65-F5344CB8AC3E}">
        <p14:creationId xmlns:p14="http://schemas.microsoft.com/office/powerpoint/2010/main" val="2149692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 y="184666"/>
            <a:ext cx="14630401" cy="486013"/>
          </a:xfrm>
          <a:prstGeom prst="rect">
            <a:avLst/>
          </a:prstGeom>
          <a:noFill/>
          <a:ln/>
        </p:spPr>
        <p:txBody>
          <a:bodyPr wrap="none" rtlCol="0" anchor="t"/>
          <a:lstStyle/>
          <a:p>
            <a:pPr marL="0" indent="0" algn="ctr">
              <a:lnSpc>
                <a:spcPts val="3827"/>
              </a:lnSpc>
              <a:buNone/>
            </a:pPr>
            <a:r>
              <a:rPr lang="en-US" sz="4000" b="1" kern="0" spc="-92" dirty="0">
                <a:solidFill>
                  <a:srgbClr val="000000"/>
                </a:solidFill>
                <a:latin typeface="Inter" pitchFamily="34" charset="0"/>
                <a:ea typeface="Inter" pitchFamily="34" charset="-122"/>
              </a:rPr>
              <a:t>Result of Test Cases</a:t>
            </a:r>
            <a:endParaRPr lang="en-US" sz="4000" dirty="0"/>
          </a:p>
        </p:txBody>
      </p:sp>
      <p:pic>
        <p:nvPicPr>
          <p:cNvPr id="3" name="Picture 2">
            <a:extLst>
              <a:ext uri="{FF2B5EF4-FFF2-40B4-BE49-F238E27FC236}">
                <a16:creationId xmlns:a16="http://schemas.microsoft.com/office/drawing/2014/main" id="{18A3E51C-0BE4-2501-BBB8-A9B1BAC6A848}"/>
              </a:ext>
            </a:extLst>
          </p:cNvPr>
          <p:cNvPicPr>
            <a:picLocks noChangeAspect="1"/>
          </p:cNvPicPr>
          <p:nvPr/>
        </p:nvPicPr>
        <p:blipFill>
          <a:blip r:embed="rId3"/>
          <a:stretch>
            <a:fillRect/>
          </a:stretch>
        </p:blipFill>
        <p:spPr>
          <a:xfrm>
            <a:off x="0" y="787078"/>
            <a:ext cx="14630400" cy="7442521"/>
          </a:xfrm>
          <a:prstGeom prst="rect">
            <a:avLst/>
          </a:prstGeom>
        </p:spPr>
      </p:pic>
    </p:spTree>
    <p:extLst>
      <p:ext uri="{BB962C8B-B14F-4D97-AF65-F5344CB8AC3E}">
        <p14:creationId xmlns:p14="http://schemas.microsoft.com/office/powerpoint/2010/main" val="2884749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804630" y="427673"/>
            <a:ext cx="5510570" cy="486013"/>
          </a:xfrm>
          <a:prstGeom prst="rect">
            <a:avLst/>
          </a:prstGeom>
          <a:noFill/>
          <a:ln/>
        </p:spPr>
        <p:txBody>
          <a:bodyPr wrap="none" rtlCol="0" anchor="t"/>
          <a:lstStyle/>
          <a:p>
            <a:pPr marL="0" indent="0">
              <a:lnSpc>
                <a:spcPts val="3827"/>
              </a:lnSpc>
              <a:buNone/>
            </a:pPr>
            <a:r>
              <a:rPr lang="en-US" sz="4000" b="1" kern="0" spc="-92" dirty="0">
                <a:solidFill>
                  <a:srgbClr val="000000"/>
                </a:solidFill>
                <a:latin typeface="Inter" pitchFamily="34" charset="0"/>
                <a:ea typeface="Inter" pitchFamily="34" charset="-122"/>
              </a:rPr>
              <a:t>Rules to be followed for accurate Evaluation of Paper</a:t>
            </a:r>
            <a:endParaRPr lang="en-US" sz="4000" dirty="0"/>
          </a:p>
        </p:txBody>
      </p:sp>
      <p:sp>
        <p:nvSpPr>
          <p:cNvPr id="3" name="TextBox 2">
            <a:extLst>
              <a:ext uri="{FF2B5EF4-FFF2-40B4-BE49-F238E27FC236}">
                <a16:creationId xmlns:a16="http://schemas.microsoft.com/office/drawing/2014/main" id="{8AB552E8-B53D-32EA-7705-8F5276955EEA}"/>
              </a:ext>
            </a:extLst>
          </p:cNvPr>
          <p:cNvSpPr txBox="1"/>
          <p:nvPr/>
        </p:nvSpPr>
        <p:spPr>
          <a:xfrm>
            <a:off x="1804630" y="1444745"/>
            <a:ext cx="11190934" cy="6404959"/>
          </a:xfrm>
          <a:prstGeom prst="rect">
            <a:avLst/>
          </a:prstGeom>
          <a:noFill/>
        </p:spPr>
        <p:txBody>
          <a:bodyPr wrap="square">
            <a:spAutoFit/>
          </a:bodyPr>
          <a:lstStyle/>
          <a:p>
            <a:pPr marL="0" indent="0">
              <a:lnSpc>
                <a:spcPts val="2624"/>
              </a:lnSpc>
              <a:buNone/>
            </a:pPr>
            <a:r>
              <a:rPr lang="en-US" sz="3200" dirty="0"/>
              <a:t>There are some protocols to be followed while writing answer :</a:t>
            </a:r>
          </a:p>
          <a:p>
            <a:pPr marL="0" indent="0">
              <a:lnSpc>
                <a:spcPts val="2624"/>
              </a:lnSpc>
              <a:buNone/>
            </a:pPr>
            <a:endParaRPr lang="en-US" sz="3200" dirty="0"/>
          </a:p>
          <a:p>
            <a:pPr marL="342900" indent="-342900">
              <a:lnSpc>
                <a:spcPts val="2624"/>
              </a:lnSpc>
              <a:buFont typeface="Arial" panose="020B0604020202020204" pitchFamily="34" charset="0"/>
              <a:buChar char="•"/>
            </a:pPr>
            <a:r>
              <a:rPr lang="en-US" sz="3200" dirty="0"/>
              <a:t>For students writing answer, The question number and actual answer should be separated by . (dot or full stop)   also the dot should be clearly visible other there would problem in evaluation.</a:t>
            </a:r>
          </a:p>
          <a:p>
            <a:pPr marL="342900" indent="-342900">
              <a:lnSpc>
                <a:spcPts val="2624"/>
              </a:lnSpc>
              <a:buFont typeface="Arial" panose="020B0604020202020204" pitchFamily="34" charset="0"/>
              <a:buChar char="•"/>
            </a:pPr>
            <a:r>
              <a:rPr lang="en-US" sz="3200" dirty="0"/>
              <a:t>For students writing answer, at the end of answer student should append “% %” symbol in the new line.</a:t>
            </a:r>
          </a:p>
          <a:p>
            <a:pPr marL="342900" indent="-342900">
              <a:lnSpc>
                <a:spcPts val="2624"/>
              </a:lnSpc>
              <a:buFont typeface="Arial" panose="020B0604020202020204" pitchFamily="34" charset="0"/>
              <a:buChar char="•"/>
            </a:pPr>
            <a:r>
              <a:rPr lang="en-US" sz="3200" dirty="0"/>
              <a:t>For evaluator using the project, there is some format that should be followed The question number and actual answer should be separated by . (dot or full stop)   also the dot should be clearly visible other there would problem in evaluation.</a:t>
            </a:r>
          </a:p>
          <a:p>
            <a:pPr marL="342900" indent="-342900">
              <a:lnSpc>
                <a:spcPts val="2624"/>
              </a:lnSpc>
              <a:buFont typeface="Arial" panose="020B0604020202020204" pitchFamily="34" charset="0"/>
              <a:buChar char="•"/>
            </a:pPr>
            <a:r>
              <a:rPr lang="en-US" sz="3200" dirty="0"/>
              <a:t>For evaluator using the project, at the end of answer student should append “% %” symbol in the new line.</a:t>
            </a:r>
          </a:p>
          <a:p>
            <a:pPr marL="342900" indent="-342900">
              <a:lnSpc>
                <a:spcPts val="2624"/>
              </a:lnSpc>
              <a:buFont typeface="Arial" panose="020B0604020202020204" pitchFamily="34" charset="0"/>
              <a:buChar char="•"/>
            </a:pPr>
            <a:r>
              <a:rPr lang="en-US" sz="3200" dirty="0"/>
              <a:t>For evaluator using the project, total mark for question should be at the end of the answer in square brackets. Example answer.[marks]</a:t>
            </a:r>
          </a:p>
          <a:p>
            <a:pPr marL="342900" indent="-342900">
              <a:lnSpc>
                <a:spcPts val="2624"/>
              </a:lnSpc>
              <a:buFont typeface="Arial" panose="020B0604020202020204" pitchFamily="34" charset="0"/>
              <a:buChar char="•"/>
            </a:pPr>
            <a:endParaRPr lang="en-US" sz="1800" dirty="0"/>
          </a:p>
          <a:p>
            <a:pPr marL="342900" indent="-342900">
              <a:lnSpc>
                <a:spcPts val="2624"/>
              </a:lnSpc>
              <a:buFont typeface="Arial" panose="020B0604020202020204" pitchFamily="34" charset="0"/>
              <a:buChar char="•"/>
            </a:pPr>
            <a:endParaRPr lang="en-US" sz="1800" dirty="0"/>
          </a:p>
        </p:txBody>
      </p:sp>
    </p:spTree>
    <p:extLst>
      <p:ext uri="{BB962C8B-B14F-4D97-AF65-F5344CB8AC3E}">
        <p14:creationId xmlns:p14="http://schemas.microsoft.com/office/powerpoint/2010/main" val="1571523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51620" y="-11575"/>
            <a:ext cx="5486400" cy="8229600"/>
          </a:xfrm>
          <a:prstGeom prst="rect">
            <a:avLst/>
          </a:prstGeom>
        </p:spPr>
      </p:pic>
      <p:sp>
        <p:nvSpPr>
          <p:cNvPr id="5" name="Text 2"/>
          <p:cNvSpPr/>
          <p:nvPr/>
        </p:nvSpPr>
        <p:spPr>
          <a:xfrm>
            <a:off x="833199" y="2656642"/>
            <a:ext cx="7477601" cy="1916430"/>
          </a:xfrm>
          <a:prstGeom prst="rect">
            <a:avLst/>
          </a:prstGeom>
          <a:noFill/>
          <a:ln/>
        </p:spPr>
        <p:txBody>
          <a:bodyPr wrap="square" rtlCol="0" anchor="t"/>
          <a:lstStyle/>
          <a:p>
            <a:pPr marL="0" indent="0">
              <a:lnSpc>
                <a:spcPts val="7545"/>
              </a:lnSpc>
              <a:buNone/>
            </a:pPr>
            <a:r>
              <a:rPr lang="en-US" sz="6036" b="1" kern="0" spc="-181" dirty="0">
                <a:solidFill>
                  <a:srgbClr val="000000"/>
                </a:solidFill>
                <a:latin typeface="Inter" pitchFamily="34" charset="0"/>
                <a:ea typeface="Inter" pitchFamily="34" charset="-122"/>
                <a:cs typeface="Inter" pitchFamily="34" charset="-120"/>
              </a:rPr>
              <a:t>Questions and Answers</a:t>
            </a:r>
            <a:endParaRPr lang="en-US" sz="6036"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5" name="Text 2"/>
          <p:cNvSpPr/>
          <p:nvPr/>
        </p:nvSpPr>
        <p:spPr>
          <a:xfrm>
            <a:off x="833199" y="2312313"/>
            <a:ext cx="7477601" cy="333256"/>
          </a:xfrm>
          <a:prstGeom prst="rect">
            <a:avLst/>
          </a:prstGeom>
          <a:noFill/>
          <a:ln/>
        </p:spPr>
        <p:txBody>
          <a:bodyPr wrap="none" rtlCol="0" anchor="t"/>
          <a:lstStyle/>
          <a:p>
            <a:pPr marL="0" indent="0">
              <a:lnSpc>
                <a:spcPts val="2624"/>
              </a:lnSpc>
              <a:buNone/>
            </a:pPr>
            <a:endParaRPr lang="en-US" sz="1750" dirty="0"/>
          </a:p>
        </p:txBody>
      </p:sp>
      <p:sp>
        <p:nvSpPr>
          <p:cNvPr id="6" name="Text 3"/>
          <p:cNvSpPr/>
          <p:nvPr/>
        </p:nvSpPr>
        <p:spPr>
          <a:xfrm>
            <a:off x="833199" y="2867739"/>
            <a:ext cx="7477601" cy="1916430"/>
          </a:xfrm>
          <a:prstGeom prst="rect">
            <a:avLst/>
          </a:prstGeom>
          <a:noFill/>
          <a:ln/>
        </p:spPr>
        <p:txBody>
          <a:bodyPr wrap="square" rtlCol="0" anchor="t"/>
          <a:lstStyle/>
          <a:p>
            <a:pPr marL="0" indent="0">
              <a:lnSpc>
                <a:spcPts val="7545"/>
              </a:lnSpc>
              <a:buNone/>
            </a:pPr>
            <a:r>
              <a:rPr lang="en-US" sz="6036" b="1" kern="0" spc="-181" dirty="0">
                <a:solidFill>
                  <a:srgbClr val="000000"/>
                </a:solidFill>
                <a:latin typeface="Inter" pitchFamily="34" charset="0"/>
                <a:ea typeface="Inter" pitchFamily="34" charset="-122"/>
                <a:cs typeface="Inter" pitchFamily="34" charset="-120"/>
              </a:rPr>
              <a:t>Introduction to the Project</a:t>
            </a:r>
            <a:endParaRPr lang="en-US" sz="6036" dirty="0"/>
          </a:p>
        </p:txBody>
      </p:sp>
      <p:sp>
        <p:nvSpPr>
          <p:cNvPr id="7" name="Text 4"/>
          <p:cNvSpPr/>
          <p:nvPr/>
        </p:nvSpPr>
        <p:spPr>
          <a:xfrm>
            <a:off x="833199" y="5117425"/>
            <a:ext cx="7477601" cy="999768"/>
          </a:xfrm>
          <a:prstGeom prst="rect">
            <a:avLst/>
          </a:prstGeom>
          <a:noFill/>
          <a:ln/>
        </p:spPr>
        <p:txBody>
          <a:bodyPr wrap="square" rtlCol="0" anchor="t"/>
          <a:lstStyle/>
          <a:p>
            <a:pPr marL="0" indent="0">
              <a:lnSpc>
                <a:spcPts val="2624"/>
              </a:lnSpc>
              <a:buNone/>
            </a:pPr>
            <a:r>
              <a:rPr lang="en-US" sz="2400" kern="0" spc="-35" dirty="0">
                <a:solidFill>
                  <a:srgbClr val="272525"/>
                </a:solidFill>
                <a:latin typeface="Inter" pitchFamily="34" charset="0"/>
                <a:ea typeface="Inter" pitchFamily="34" charset="-122"/>
                <a:cs typeface="Inter" pitchFamily="34" charset="-120"/>
              </a:rPr>
              <a:t>This project focuses on evaluating answer sheets for a course or exam. We will utilize various Python libraries to process the answer sheets and automatically assess their quality.</a:t>
            </a:r>
            <a:endParaRPr lang="en-US" sz="2400" dirty="0"/>
          </a:p>
        </p:txBody>
      </p:sp>
      <p:pic>
        <p:nvPicPr>
          <p:cNvPr id="1026" name="Picture 2" descr="Image">
            <a:extLst>
              <a:ext uri="{FF2B5EF4-FFF2-40B4-BE49-F238E27FC236}">
                <a16:creationId xmlns:a16="http://schemas.microsoft.com/office/drawing/2014/main" id="{EC191889-FBF6-7BD7-125A-E27469E207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2508" y="0"/>
            <a:ext cx="6831255"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IN" dirty="0"/>
          </a:p>
        </p:txBody>
      </p:sp>
      <p:sp>
        <p:nvSpPr>
          <p:cNvPr id="5" name="Text 2"/>
          <p:cNvSpPr/>
          <p:nvPr/>
        </p:nvSpPr>
        <p:spPr>
          <a:xfrm>
            <a:off x="833199" y="2312313"/>
            <a:ext cx="7477601" cy="333256"/>
          </a:xfrm>
          <a:prstGeom prst="rect">
            <a:avLst/>
          </a:prstGeom>
          <a:noFill/>
          <a:ln/>
        </p:spPr>
        <p:txBody>
          <a:bodyPr wrap="none" rtlCol="0" anchor="t"/>
          <a:lstStyle/>
          <a:p>
            <a:pPr marL="0" indent="0">
              <a:lnSpc>
                <a:spcPts val="2624"/>
              </a:lnSpc>
              <a:buNone/>
            </a:pPr>
            <a:endParaRPr lang="en-US" sz="1750" dirty="0"/>
          </a:p>
        </p:txBody>
      </p:sp>
      <p:sp>
        <p:nvSpPr>
          <p:cNvPr id="6" name="Text 3"/>
          <p:cNvSpPr/>
          <p:nvPr/>
        </p:nvSpPr>
        <p:spPr>
          <a:xfrm>
            <a:off x="566928" y="197942"/>
            <a:ext cx="13917167" cy="1916430"/>
          </a:xfrm>
          <a:prstGeom prst="rect">
            <a:avLst/>
          </a:prstGeom>
          <a:noFill/>
          <a:ln/>
        </p:spPr>
        <p:txBody>
          <a:bodyPr wrap="square" rtlCol="0" anchor="t"/>
          <a:lstStyle/>
          <a:p>
            <a:pPr marL="0" indent="0" algn="ctr">
              <a:lnSpc>
                <a:spcPts val="7545"/>
              </a:lnSpc>
              <a:buNone/>
            </a:pPr>
            <a:r>
              <a:rPr lang="en-US" sz="6036" b="1" kern="0" spc="-181" dirty="0">
                <a:solidFill>
                  <a:srgbClr val="000000"/>
                </a:solidFill>
                <a:latin typeface="Inter" pitchFamily="34" charset="0"/>
                <a:ea typeface="Inter" pitchFamily="34" charset="-122"/>
                <a:cs typeface="Inter" pitchFamily="34" charset="-120"/>
              </a:rPr>
              <a:t>Over All Design Of Engine</a:t>
            </a:r>
            <a:endParaRPr lang="en-US" sz="6036" dirty="0"/>
          </a:p>
        </p:txBody>
      </p:sp>
      <p:sp>
        <p:nvSpPr>
          <p:cNvPr id="7" name="Text 4"/>
          <p:cNvSpPr/>
          <p:nvPr/>
        </p:nvSpPr>
        <p:spPr>
          <a:xfrm>
            <a:off x="1005840" y="1330093"/>
            <a:ext cx="12929616" cy="999768"/>
          </a:xfrm>
          <a:prstGeom prst="rect">
            <a:avLst/>
          </a:prstGeom>
          <a:noFill/>
          <a:ln/>
        </p:spPr>
        <p:txBody>
          <a:bodyPr wrap="square" rtlCol="0" anchor="t"/>
          <a:lstStyle/>
          <a:p>
            <a:pPr marL="0" indent="0">
              <a:lnSpc>
                <a:spcPts val="2624"/>
              </a:lnSpc>
              <a:buNone/>
            </a:pPr>
            <a:r>
              <a:rPr lang="en-US" sz="3200" dirty="0"/>
              <a:t>Answer sheet evaluation engine design is as follows:</a:t>
            </a:r>
          </a:p>
        </p:txBody>
      </p:sp>
      <p:pic>
        <p:nvPicPr>
          <p:cNvPr id="8" name="Picture 7">
            <a:extLst>
              <a:ext uri="{FF2B5EF4-FFF2-40B4-BE49-F238E27FC236}">
                <a16:creationId xmlns:a16="http://schemas.microsoft.com/office/drawing/2014/main" id="{7B90516D-EB94-C810-7C38-9A3A5275C24E}"/>
              </a:ext>
            </a:extLst>
          </p:cNvPr>
          <p:cNvPicPr>
            <a:picLocks noChangeAspect="1"/>
          </p:cNvPicPr>
          <p:nvPr/>
        </p:nvPicPr>
        <p:blipFill>
          <a:blip r:embed="rId3"/>
          <a:stretch>
            <a:fillRect/>
          </a:stretch>
        </p:blipFill>
        <p:spPr>
          <a:xfrm>
            <a:off x="-146305" y="1827257"/>
            <a:ext cx="14857727" cy="6328105"/>
          </a:xfrm>
          <a:prstGeom prst="rect">
            <a:avLst/>
          </a:prstGeom>
        </p:spPr>
      </p:pic>
    </p:spTree>
    <p:extLst>
      <p:ext uri="{BB962C8B-B14F-4D97-AF65-F5344CB8AC3E}">
        <p14:creationId xmlns:p14="http://schemas.microsoft.com/office/powerpoint/2010/main" val="1520459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8224270" y="1136072"/>
            <a:ext cx="6135977" cy="6331527"/>
          </a:xfrm>
          <a:prstGeom prst="rect">
            <a:avLst/>
          </a:prstGeom>
        </p:spPr>
      </p:pic>
      <p:sp>
        <p:nvSpPr>
          <p:cNvPr id="6" name="Text 2"/>
          <p:cNvSpPr/>
          <p:nvPr/>
        </p:nvSpPr>
        <p:spPr>
          <a:xfrm>
            <a:off x="833199" y="2129076"/>
            <a:ext cx="7477601"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Amazon Textract: Document Analysis</a:t>
            </a:r>
            <a:endParaRPr lang="en-US" sz="4374" dirty="0"/>
          </a:p>
        </p:txBody>
      </p:sp>
      <p:sp>
        <p:nvSpPr>
          <p:cNvPr id="7" name="Text 3"/>
          <p:cNvSpPr/>
          <p:nvPr/>
        </p:nvSpPr>
        <p:spPr>
          <a:xfrm>
            <a:off x="833199" y="3851077"/>
            <a:ext cx="7477601" cy="999768"/>
          </a:xfrm>
          <a:prstGeom prst="rect">
            <a:avLst/>
          </a:prstGeom>
          <a:noFill/>
          <a:ln/>
        </p:spPr>
        <p:txBody>
          <a:bodyPr wrap="square" rtlCol="0" anchor="t"/>
          <a:lstStyle/>
          <a:p>
            <a:pPr marL="0" indent="0">
              <a:lnSpc>
                <a:spcPts val="2624"/>
              </a:lnSpc>
              <a:buNone/>
            </a:pPr>
            <a:r>
              <a:rPr lang="en-US" sz="2400" kern="0" spc="-35" dirty="0">
                <a:solidFill>
                  <a:srgbClr val="272525"/>
                </a:solidFill>
                <a:latin typeface="Inter" pitchFamily="34" charset="0"/>
                <a:ea typeface="Inter" pitchFamily="34" charset="-122"/>
                <a:cs typeface="Inter" pitchFamily="34" charset="-120"/>
              </a:rPr>
              <a:t>Amazon Textract is a service that uses machine learning to automatically extract text and data from scanned documents. It can also identify tables and forms, and extract their data.</a:t>
            </a:r>
            <a:endParaRPr lang="en-US" sz="2400" dirty="0"/>
          </a:p>
        </p:txBody>
      </p:sp>
      <p:sp>
        <p:nvSpPr>
          <p:cNvPr id="8" name="Text 4"/>
          <p:cNvSpPr/>
          <p:nvPr/>
        </p:nvSpPr>
        <p:spPr>
          <a:xfrm>
            <a:off x="833199" y="5100757"/>
            <a:ext cx="7477601" cy="999768"/>
          </a:xfrm>
          <a:prstGeom prst="rect">
            <a:avLst/>
          </a:prstGeom>
          <a:noFill/>
          <a:ln/>
        </p:spPr>
        <p:txBody>
          <a:bodyPr wrap="square" rtlCol="0" anchor="t"/>
          <a:lstStyle/>
          <a:p>
            <a:pPr marL="0" indent="0">
              <a:lnSpc>
                <a:spcPts val="2624"/>
              </a:lnSpc>
              <a:buNone/>
            </a:pPr>
            <a:r>
              <a:rPr lang="en-US" sz="2400" kern="0" spc="-35" dirty="0">
                <a:solidFill>
                  <a:srgbClr val="272525"/>
                </a:solidFill>
                <a:latin typeface="Inter" pitchFamily="34" charset="0"/>
                <a:ea typeface="Inter" pitchFamily="34" charset="-122"/>
                <a:cs typeface="Inter" pitchFamily="34" charset="-120"/>
              </a:rPr>
              <a:t>Textract can be used to automate tasks such as data entry, document processing, and information retrieval. This can save time and improve accuracy.</a:t>
            </a:r>
            <a:endParaRPr lang="en-US"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795820"/>
            <a:ext cx="7477601"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Spacy: Natural Language Processing Library</a:t>
            </a:r>
            <a:endParaRPr lang="en-US" sz="4374" dirty="0"/>
          </a:p>
        </p:txBody>
      </p:sp>
      <p:sp>
        <p:nvSpPr>
          <p:cNvPr id="6" name="Text 3"/>
          <p:cNvSpPr/>
          <p:nvPr/>
        </p:nvSpPr>
        <p:spPr>
          <a:xfrm>
            <a:off x="833199" y="3517821"/>
            <a:ext cx="7477601" cy="1333024"/>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Spacy is a Python library for natural language processing (NLP). It provides tools for tokenization, part-of-speech tagging, named entity recognition, and dependency parsing. It also supports various languages, including English, German, French, Spanish, and Chinese.</a:t>
            </a:r>
            <a:endParaRPr lang="en-US" sz="1750" dirty="0"/>
          </a:p>
        </p:txBody>
      </p:sp>
      <p:sp>
        <p:nvSpPr>
          <p:cNvPr id="7" name="Text 4"/>
          <p:cNvSpPr/>
          <p:nvPr/>
        </p:nvSpPr>
        <p:spPr>
          <a:xfrm>
            <a:off x="833199" y="5100757"/>
            <a:ext cx="7477601" cy="1333024"/>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Spacy is popular for its efficiency and ease of use. Its core functionalities are implemented in Python for fast performance. You can use Spacy to build applications for tasks such as sentiment analysis, text classification, and information extraction.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474470"/>
            <a:ext cx="8177451"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PyMongo: MongoDB Integration</a:t>
            </a:r>
            <a:endParaRPr lang="en-US" sz="4374" dirty="0"/>
          </a:p>
        </p:txBody>
      </p:sp>
      <p:pic>
        <p:nvPicPr>
          <p:cNvPr id="5" name="Image 0" descr="preencoded.png"/>
          <p:cNvPicPr>
            <a:picLocks noChangeAspect="1"/>
          </p:cNvPicPr>
          <p:nvPr/>
        </p:nvPicPr>
        <p:blipFill>
          <a:blip r:embed="rId3"/>
          <a:stretch>
            <a:fillRect/>
          </a:stretch>
        </p:blipFill>
        <p:spPr>
          <a:xfrm>
            <a:off x="2037993" y="2613184"/>
            <a:ext cx="3295888" cy="2036921"/>
          </a:xfrm>
          <a:prstGeom prst="rect">
            <a:avLst/>
          </a:prstGeom>
        </p:spPr>
      </p:pic>
      <p:sp>
        <p:nvSpPr>
          <p:cNvPr id="6" name="Text 3"/>
          <p:cNvSpPr/>
          <p:nvPr/>
        </p:nvSpPr>
        <p:spPr>
          <a:xfrm>
            <a:off x="1731818" y="4927759"/>
            <a:ext cx="3602063" cy="694373"/>
          </a:xfrm>
          <a:prstGeom prst="rect">
            <a:avLst/>
          </a:prstGeom>
          <a:noFill/>
          <a:ln/>
        </p:spPr>
        <p:txBody>
          <a:bodyPr wrap="squar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MongoDB: NoSQL Database</a:t>
            </a:r>
            <a:endParaRPr lang="en-US" sz="2400" dirty="0"/>
          </a:p>
        </p:txBody>
      </p:sp>
      <p:sp>
        <p:nvSpPr>
          <p:cNvPr id="7" name="Text 4"/>
          <p:cNvSpPr/>
          <p:nvPr/>
        </p:nvSpPr>
        <p:spPr>
          <a:xfrm>
            <a:off x="2037993" y="5755362"/>
            <a:ext cx="3295888" cy="999768"/>
          </a:xfrm>
          <a:prstGeom prst="rect">
            <a:avLst/>
          </a:prstGeom>
          <a:noFill/>
          <a:ln/>
        </p:spPr>
        <p:txBody>
          <a:bodyPr wrap="square" rtlCol="0" anchor="t"/>
          <a:lstStyle/>
          <a:p>
            <a:pPr marL="0" indent="0" algn="l">
              <a:lnSpc>
                <a:spcPts val="2624"/>
              </a:lnSpc>
              <a:buNone/>
            </a:pPr>
            <a:r>
              <a:rPr lang="en-US" sz="2400" kern="0" spc="-35" dirty="0">
                <a:solidFill>
                  <a:srgbClr val="272525"/>
                </a:solidFill>
                <a:latin typeface="Inter" pitchFamily="34" charset="0"/>
                <a:ea typeface="Inter" pitchFamily="34" charset="-122"/>
                <a:cs typeface="Inter" pitchFamily="34" charset="-120"/>
              </a:rPr>
              <a:t>MongoDB is a popular NoSQL database, known for its flexibility and scalability.</a:t>
            </a:r>
            <a:endParaRPr lang="en-US" sz="2400" dirty="0"/>
          </a:p>
        </p:txBody>
      </p:sp>
      <p:pic>
        <p:nvPicPr>
          <p:cNvPr id="8" name="Image 1" descr="preencoded.png"/>
          <p:cNvPicPr>
            <a:picLocks noChangeAspect="1"/>
          </p:cNvPicPr>
          <p:nvPr/>
        </p:nvPicPr>
        <p:blipFill>
          <a:blip r:embed="rId4"/>
          <a:stretch>
            <a:fillRect/>
          </a:stretch>
        </p:blipFill>
        <p:spPr>
          <a:xfrm>
            <a:off x="5667137" y="2613184"/>
            <a:ext cx="3296007" cy="2037040"/>
          </a:xfrm>
          <a:prstGeom prst="rect">
            <a:avLst/>
          </a:prstGeom>
        </p:spPr>
      </p:pic>
      <p:sp>
        <p:nvSpPr>
          <p:cNvPr id="9" name="Text 5"/>
          <p:cNvSpPr/>
          <p:nvPr/>
        </p:nvSpPr>
        <p:spPr>
          <a:xfrm>
            <a:off x="5667137" y="4927878"/>
            <a:ext cx="3111818"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PyMongo: Python Driver</a:t>
            </a:r>
            <a:endParaRPr lang="en-US" sz="2400" dirty="0"/>
          </a:p>
        </p:txBody>
      </p:sp>
      <p:sp>
        <p:nvSpPr>
          <p:cNvPr id="10" name="Text 6"/>
          <p:cNvSpPr/>
          <p:nvPr/>
        </p:nvSpPr>
        <p:spPr>
          <a:xfrm>
            <a:off x="5667137" y="5408295"/>
            <a:ext cx="3296007" cy="1333024"/>
          </a:xfrm>
          <a:prstGeom prst="rect">
            <a:avLst/>
          </a:prstGeom>
          <a:noFill/>
          <a:ln/>
        </p:spPr>
        <p:txBody>
          <a:bodyPr wrap="square" rtlCol="0" anchor="t"/>
          <a:lstStyle/>
          <a:p>
            <a:pPr marL="0" indent="0" algn="l">
              <a:lnSpc>
                <a:spcPts val="2624"/>
              </a:lnSpc>
              <a:buNone/>
            </a:pPr>
            <a:r>
              <a:rPr lang="en-US" sz="2400" kern="0" spc="-35" dirty="0">
                <a:solidFill>
                  <a:srgbClr val="272525"/>
                </a:solidFill>
                <a:latin typeface="Inter" pitchFamily="34" charset="0"/>
                <a:ea typeface="Inter" pitchFamily="34" charset="-122"/>
                <a:cs typeface="Inter" pitchFamily="34" charset="-120"/>
              </a:rPr>
              <a:t>PyMongo is a Python library that provides a convenient interface for interacting with MongoDB databases.</a:t>
            </a:r>
            <a:endParaRPr lang="en-US" sz="2400" dirty="0"/>
          </a:p>
        </p:txBody>
      </p:sp>
      <p:pic>
        <p:nvPicPr>
          <p:cNvPr id="11" name="Image 2" descr="preencoded.png"/>
          <p:cNvPicPr>
            <a:picLocks noChangeAspect="1"/>
          </p:cNvPicPr>
          <p:nvPr/>
        </p:nvPicPr>
        <p:blipFill>
          <a:blip r:embed="rId5"/>
          <a:stretch>
            <a:fillRect/>
          </a:stretch>
        </p:blipFill>
        <p:spPr>
          <a:xfrm>
            <a:off x="9296400" y="2613184"/>
            <a:ext cx="3296007" cy="2037040"/>
          </a:xfrm>
          <a:prstGeom prst="rect">
            <a:avLst/>
          </a:prstGeom>
        </p:spPr>
      </p:pic>
      <p:sp>
        <p:nvSpPr>
          <p:cNvPr id="12" name="Text 7"/>
          <p:cNvSpPr/>
          <p:nvPr/>
        </p:nvSpPr>
        <p:spPr>
          <a:xfrm>
            <a:off x="9296400" y="4927878"/>
            <a:ext cx="2777490"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Data Access</a:t>
            </a:r>
            <a:endParaRPr lang="en-US" sz="2400" dirty="0"/>
          </a:p>
        </p:txBody>
      </p:sp>
      <p:sp>
        <p:nvSpPr>
          <p:cNvPr id="13" name="Text 8"/>
          <p:cNvSpPr/>
          <p:nvPr/>
        </p:nvSpPr>
        <p:spPr>
          <a:xfrm>
            <a:off x="9296400" y="5408295"/>
            <a:ext cx="3296007" cy="1333024"/>
          </a:xfrm>
          <a:prstGeom prst="rect">
            <a:avLst/>
          </a:prstGeom>
          <a:noFill/>
          <a:ln/>
        </p:spPr>
        <p:txBody>
          <a:bodyPr wrap="square" rtlCol="0" anchor="t"/>
          <a:lstStyle/>
          <a:p>
            <a:pPr marL="0" indent="0" algn="l">
              <a:lnSpc>
                <a:spcPts val="2624"/>
              </a:lnSpc>
              <a:buNone/>
            </a:pPr>
            <a:r>
              <a:rPr lang="en-US" sz="2400" kern="0" spc="-35" dirty="0">
                <a:solidFill>
                  <a:srgbClr val="272525"/>
                </a:solidFill>
                <a:latin typeface="Inter" pitchFamily="34" charset="0"/>
                <a:ea typeface="Inter" pitchFamily="34" charset="-122"/>
                <a:cs typeface="Inter" pitchFamily="34" charset="-120"/>
              </a:rPr>
              <a:t>PyMongo enables Python applications to connect, query, insert, update, and delete data within MongoDB collections.</a:t>
            </a:r>
            <a:endParaRPr lang="en-US"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152400"/>
            <a:ext cx="14630400" cy="8625068"/>
          </a:xfrm>
          <a:prstGeom prst="rect">
            <a:avLst/>
          </a:prstGeom>
          <a:solidFill>
            <a:srgbClr val="FFFFFF"/>
          </a:solidFill>
          <a:ln/>
        </p:spPr>
      </p:sp>
      <p:sp>
        <p:nvSpPr>
          <p:cNvPr id="4" name="Text 2"/>
          <p:cNvSpPr/>
          <p:nvPr/>
        </p:nvSpPr>
        <p:spPr>
          <a:xfrm>
            <a:off x="3525679" y="439698"/>
            <a:ext cx="7397710" cy="498515"/>
          </a:xfrm>
          <a:prstGeom prst="rect">
            <a:avLst/>
          </a:prstGeom>
          <a:noFill/>
          <a:ln/>
        </p:spPr>
        <p:txBody>
          <a:bodyPr wrap="none" rtlCol="0" anchor="t"/>
          <a:lstStyle/>
          <a:p>
            <a:pPr marL="0" indent="0">
              <a:lnSpc>
                <a:spcPts val="3926"/>
              </a:lnSpc>
              <a:buNone/>
            </a:pPr>
            <a:r>
              <a:rPr lang="en-US" sz="3141" b="1" kern="0" spc="-94" dirty="0">
                <a:solidFill>
                  <a:srgbClr val="000000"/>
                </a:solidFill>
                <a:latin typeface="Inter" pitchFamily="34" charset="0"/>
                <a:ea typeface="Inter" pitchFamily="34" charset="-122"/>
                <a:cs typeface="Inter" pitchFamily="34" charset="-120"/>
              </a:rPr>
              <a:t>HappyTransformer: Transformer Models</a:t>
            </a:r>
            <a:endParaRPr lang="en-US" sz="3141" dirty="0"/>
          </a:p>
        </p:txBody>
      </p:sp>
      <p:sp>
        <p:nvSpPr>
          <p:cNvPr id="5" name="Text 3"/>
          <p:cNvSpPr/>
          <p:nvPr/>
        </p:nvSpPr>
        <p:spPr>
          <a:xfrm>
            <a:off x="526472" y="1406865"/>
            <a:ext cx="6788727" cy="3388475"/>
          </a:xfrm>
          <a:prstGeom prst="rect">
            <a:avLst/>
          </a:prstGeom>
          <a:noFill/>
          <a:ln/>
        </p:spPr>
        <p:txBody>
          <a:bodyPr wrap="square" rtlCol="0" anchor="t"/>
          <a:lstStyle/>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HappyTransformer is a Python library for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using transformer models for natural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language processing tasks. It provides a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simple and user-friendly interface for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using these models. </a:t>
            </a:r>
            <a:r>
              <a:rPr lang="en-US" sz="2400" kern="0" spc="-25" dirty="0" err="1">
                <a:solidFill>
                  <a:srgbClr val="272525"/>
                </a:solidFill>
                <a:latin typeface="Inter" pitchFamily="34" charset="0"/>
                <a:ea typeface="Inter" pitchFamily="34" charset="-122"/>
                <a:cs typeface="Inter" pitchFamily="34" charset="-120"/>
              </a:rPr>
              <a:t>HappyTransformer</a:t>
            </a:r>
            <a:r>
              <a:rPr lang="en-US" sz="2400" kern="0" spc="-25" dirty="0">
                <a:solidFill>
                  <a:srgbClr val="272525"/>
                </a:solidFill>
                <a:latin typeface="Inter" pitchFamily="34" charset="0"/>
                <a:ea typeface="Inter" pitchFamily="34" charset="-122"/>
                <a:cs typeface="Inter" pitchFamily="34" charset="-120"/>
              </a:rPr>
              <a:t>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supports a wide range of transformer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models, including BERT, RoBERTa, GPT-2, and </a:t>
            </a:r>
            <a:r>
              <a:rPr lang="en-US" sz="2400" kern="0" spc="-25" dirty="0" err="1">
                <a:solidFill>
                  <a:srgbClr val="272525"/>
                </a:solidFill>
                <a:latin typeface="Inter" pitchFamily="34" charset="0"/>
                <a:ea typeface="Inter" pitchFamily="34" charset="-122"/>
                <a:cs typeface="Inter" pitchFamily="34" charset="-120"/>
              </a:rPr>
              <a:t>XLNet</a:t>
            </a:r>
            <a:r>
              <a:rPr lang="en-US" sz="2400" kern="0" spc="-25" dirty="0">
                <a:solidFill>
                  <a:srgbClr val="272525"/>
                </a:solidFill>
                <a:latin typeface="Inter" pitchFamily="34" charset="0"/>
                <a:ea typeface="Inter" pitchFamily="34" charset="-122"/>
                <a:cs typeface="Inter" pitchFamily="34" charset="-120"/>
              </a:rPr>
              <a:t>.</a:t>
            </a:r>
          </a:p>
        </p:txBody>
      </p:sp>
      <p:sp>
        <p:nvSpPr>
          <p:cNvPr id="6" name="Text 4"/>
          <p:cNvSpPr/>
          <p:nvPr/>
        </p:nvSpPr>
        <p:spPr>
          <a:xfrm>
            <a:off x="526471" y="4795340"/>
            <a:ext cx="6788727" cy="2815016"/>
          </a:xfrm>
          <a:prstGeom prst="rect">
            <a:avLst/>
          </a:prstGeom>
          <a:noFill/>
          <a:ln/>
        </p:spPr>
        <p:txBody>
          <a:bodyPr wrap="square" rtlCol="0" anchor="t"/>
          <a:lstStyle/>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HappyTransformer can be used for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various NLP tasks, such as text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classification, question answering, and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text generation. It makes it easy to fine-</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tune transformer models on your own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data and deploy them for production </a:t>
            </a:r>
          </a:p>
          <a:p>
            <a:pPr marL="0" indent="0">
              <a:lnSpc>
                <a:spcPts val="1885"/>
              </a:lnSpc>
              <a:buNone/>
            </a:pPr>
            <a:endParaRPr lang="en-US" sz="2400" kern="0" spc="-25" dirty="0">
              <a:solidFill>
                <a:srgbClr val="272525"/>
              </a:solidFill>
              <a:latin typeface="Inter" pitchFamily="34" charset="0"/>
              <a:ea typeface="Inter" pitchFamily="34" charset="-122"/>
              <a:cs typeface="Inter" pitchFamily="34" charset="-120"/>
            </a:endParaRPr>
          </a:p>
          <a:p>
            <a:pPr marL="0" indent="0">
              <a:lnSpc>
                <a:spcPts val="1885"/>
              </a:lnSpc>
              <a:buNone/>
            </a:pPr>
            <a:r>
              <a:rPr lang="en-US" sz="2400" kern="0" spc="-25" dirty="0">
                <a:solidFill>
                  <a:srgbClr val="272525"/>
                </a:solidFill>
                <a:latin typeface="Inter" pitchFamily="34" charset="0"/>
                <a:ea typeface="Inter" pitchFamily="34" charset="-122"/>
                <a:cs typeface="Inter" pitchFamily="34" charset="-120"/>
              </a:rPr>
              <a:t>use.</a:t>
            </a:r>
            <a:endParaRPr lang="en-US" sz="2400" dirty="0"/>
          </a:p>
        </p:txBody>
      </p:sp>
      <p:pic>
        <p:nvPicPr>
          <p:cNvPr id="7" name="Image 0" descr="preencoded.png"/>
          <p:cNvPicPr>
            <a:picLocks noChangeAspect="1"/>
          </p:cNvPicPr>
          <p:nvPr/>
        </p:nvPicPr>
        <p:blipFill>
          <a:blip r:embed="rId3"/>
          <a:stretch>
            <a:fillRect/>
          </a:stretch>
        </p:blipFill>
        <p:spPr>
          <a:xfrm>
            <a:off x="7980218" y="1090613"/>
            <a:ext cx="5722685" cy="6253401"/>
          </a:xfrm>
          <a:prstGeom prst="rect">
            <a:avLst/>
          </a:prstGeom>
        </p:spPr>
      </p:pic>
      <p:pic>
        <p:nvPicPr>
          <p:cNvPr id="1026" name="Picture 2" descr="Softmax Function: Advantages and Applications | BotPenguin">
            <a:extLst>
              <a:ext uri="{FF2B5EF4-FFF2-40B4-BE49-F238E27FC236}">
                <a16:creationId xmlns:a16="http://schemas.microsoft.com/office/drawing/2014/main" id="{4D290A9A-6ADB-8E8D-3C12-A4AA8FB83F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20396" y="1279544"/>
            <a:ext cx="2053965" cy="20539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843558"/>
            <a:ext cx="10554414"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Sentence Transformer: Semantic Similarity</a:t>
            </a:r>
            <a:endParaRPr lang="en-US" sz="4374" dirty="0"/>
          </a:p>
        </p:txBody>
      </p:sp>
      <p:sp>
        <p:nvSpPr>
          <p:cNvPr id="5" name="Text 3"/>
          <p:cNvSpPr/>
          <p:nvPr/>
        </p:nvSpPr>
        <p:spPr>
          <a:xfrm>
            <a:off x="1345266" y="1837210"/>
            <a:ext cx="6163562" cy="5200898"/>
          </a:xfrm>
          <a:prstGeom prst="rect">
            <a:avLst/>
          </a:prstGeom>
          <a:noFill/>
          <a:ln/>
        </p:spPr>
        <p:txBody>
          <a:bodyPr wrap="square" rtlCol="0" anchor="t"/>
          <a:lstStyle/>
          <a:p>
            <a:pPr marL="0" indent="0">
              <a:lnSpc>
                <a:spcPts val="2624"/>
              </a:lnSpc>
              <a:buNone/>
            </a:pPr>
            <a:r>
              <a:rPr lang="en-US" sz="2800" kern="0" spc="-35" dirty="0">
                <a:solidFill>
                  <a:srgbClr val="272525"/>
                </a:solidFill>
                <a:latin typeface="Inter" pitchFamily="34" charset="0"/>
                <a:ea typeface="Inter" pitchFamily="34" charset="-122"/>
                <a:cs typeface="Inter" pitchFamily="34" charset="-120"/>
              </a:rPr>
              <a:t>Sentence Transformer is a library that allows you to compute semantic similarity between sentences. It uses pre-trained models to encode sentences into vectors. The distance between these vectors represents the semantic similarity between the sentences. Sentence Transformer models are often used in natural language processing tasks such as question answering, text summarization, and sentiment analysis.</a:t>
            </a:r>
            <a:endParaRPr lang="en-US" sz="2800" dirty="0"/>
          </a:p>
        </p:txBody>
      </p:sp>
      <p:pic>
        <p:nvPicPr>
          <p:cNvPr id="6" name="Image 0" descr="preencoded.png"/>
          <p:cNvPicPr>
            <a:picLocks noChangeAspect="1"/>
          </p:cNvPicPr>
          <p:nvPr/>
        </p:nvPicPr>
        <p:blipFill>
          <a:blip r:embed="rId3"/>
          <a:stretch>
            <a:fillRect/>
          </a:stretch>
        </p:blipFill>
        <p:spPr>
          <a:xfrm>
            <a:off x="8077676" y="1954529"/>
            <a:ext cx="5083579" cy="508357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481376"/>
            <a:ext cx="8192453"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PySpellChecker: Spell Checking</a:t>
            </a:r>
            <a:endParaRPr lang="en-US" sz="4374" dirty="0"/>
          </a:p>
        </p:txBody>
      </p:sp>
      <p:pic>
        <p:nvPicPr>
          <p:cNvPr id="5" name="Image 0" descr="preencoded.png"/>
          <p:cNvPicPr>
            <a:picLocks noChangeAspect="1"/>
          </p:cNvPicPr>
          <p:nvPr/>
        </p:nvPicPr>
        <p:blipFill>
          <a:blip r:embed="rId3"/>
          <a:stretch>
            <a:fillRect/>
          </a:stretch>
        </p:blipFill>
        <p:spPr>
          <a:xfrm>
            <a:off x="2037993" y="2620089"/>
            <a:ext cx="3295888" cy="2036921"/>
          </a:xfrm>
          <a:prstGeom prst="rect">
            <a:avLst/>
          </a:prstGeom>
        </p:spPr>
      </p:pic>
      <p:sp>
        <p:nvSpPr>
          <p:cNvPr id="6" name="Text 3"/>
          <p:cNvSpPr/>
          <p:nvPr/>
        </p:nvSpPr>
        <p:spPr>
          <a:xfrm>
            <a:off x="2037993" y="4934664"/>
            <a:ext cx="2777490"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Identifying Errors</a:t>
            </a:r>
            <a:endParaRPr lang="en-US" sz="2400" dirty="0"/>
          </a:p>
        </p:txBody>
      </p:sp>
      <p:sp>
        <p:nvSpPr>
          <p:cNvPr id="7" name="Text 4"/>
          <p:cNvSpPr/>
          <p:nvPr/>
        </p:nvSpPr>
        <p:spPr>
          <a:xfrm>
            <a:off x="2037993" y="5473649"/>
            <a:ext cx="3295888" cy="1333024"/>
          </a:xfrm>
          <a:prstGeom prst="rect">
            <a:avLst/>
          </a:prstGeom>
          <a:noFill/>
          <a:ln/>
        </p:spPr>
        <p:txBody>
          <a:bodyPr wrap="square" rtlCol="0" anchor="t"/>
          <a:lstStyle/>
          <a:p>
            <a:pPr marL="0" indent="0" algn="l">
              <a:lnSpc>
                <a:spcPts val="2624"/>
              </a:lnSpc>
              <a:buNone/>
            </a:pPr>
            <a:r>
              <a:rPr lang="en-US" sz="2400" kern="0" spc="-35" dirty="0">
                <a:solidFill>
                  <a:srgbClr val="272525"/>
                </a:solidFill>
                <a:latin typeface="Inter" pitchFamily="34" charset="0"/>
                <a:ea typeface="Inter" pitchFamily="34" charset="-122"/>
                <a:cs typeface="Inter" pitchFamily="34" charset="-120"/>
              </a:rPr>
              <a:t>PySpellChecker identifies misspelled words in text by comparing them against a dictionary of correct spellings.</a:t>
            </a:r>
            <a:endParaRPr lang="en-US" sz="2400" dirty="0"/>
          </a:p>
        </p:txBody>
      </p:sp>
      <p:pic>
        <p:nvPicPr>
          <p:cNvPr id="8" name="Image 1" descr="preencoded.png"/>
          <p:cNvPicPr>
            <a:picLocks noChangeAspect="1"/>
          </p:cNvPicPr>
          <p:nvPr/>
        </p:nvPicPr>
        <p:blipFill>
          <a:blip r:embed="rId4"/>
          <a:stretch>
            <a:fillRect/>
          </a:stretch>
        </p:blipFill>
        <p:spPr>
          <a:xfrm>
            <a:off x="5667137" y="2620089"/>
            <a:ext cx="3296007" cy="2037040"/>
          </a:xfrm>
          <a:prstGeom prst="rect">
            <a:avLst/>
          </a:prstGeom>
        </p:spPr>
      </p:pic>
      <p:sp>
        <p:nvSpPr>
          <p:cNvPr id="9" name="Text 5"/>
          <p:cNvSpPr/>
          <p:nvPr/>
        </p:nvSpPr>
        <p:spPr>
          <a:xfrm>
            <a:off x="5667137" y="4934783"/>
            <a:ext cx="3051453"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Suggesting Corrections</a:t>
            </a:r>
            <a:endParaRPr lang="en-US" sz="2400" dirty="0"/>
          </a:p>
        </p:txBody>
      </p:sp>
      <p:sp>
        <p:nvSpPr>
          <p:cNvPr id="10" name="Text 6"/>
          <p:cNvSpPr/>
          <p:nvPr/>
        </p:nvSpPr>
        <p:spPr>
          <a:xfrm>
            <a:off x="5667137" y="5473768"/>
            <a:ext cx="3296007" cy="1333024"/>
          </a:xfrm>
          <a:prstGeom prst="rect">
            <a:avLst/>
          </a:prstGeom>
          <a:noFill/>
          <a:ln/>
        </p:spPr>
        <p:txBody>
          <a:bodyPr wrap="square" rtlCol="0" anchor="t"/>
          <a:lstStyle/>
          <a:p>
            <a:pPr marL="0" indent="0" algn="l">
              <a:lnSpc>
                <a:spcPts val="2624"/>
              </a:lnSpc>
              <a:buNone/>
            </a:pPr>
            <a:r>
              <a:rPr lang="en-US" sz="2400" kern="0" spc="-35" dirty="0">
                <a:solidFill>
                  <a:srgbClr val="272525"/>
                </a:solidFill>
                <a:latin typeface="Inter" pitchFamily="34" charset="0"/>
                <a:ea typeface="Inter" pitchFamily="34" charset="-122"/>
                <a:cs typeface="Inter" pitchFamily="34" charset="-120"/>
              </a:rPr>
              <a:t>The library provides suggestions for the correct spellings of misspelled words, helping to improve text accuracy.</a:t>
            </a:r>
            <a:endParaRPr lang="en-US" sz="2400" dirty="0"/>
          </a:p>
        </p:txBody>
      </p:sp>
      <p:pic>
        <p:nvPicPr>
          <p:cNvPr id="11" name="Image 2" descr="preencoded.png"/>
          <p:cNvPicPr>
            <a:picLocks noChangeAspect="1"/>
          </p:cNvPicPr>
          <p:nvPr/>
        </p:nvPicPr>
        <p:blipFill>
          <a:blip r:embed="rId5"/>
          <a:stretch>
            <a:fillRect/>
          </a:stretch>
        </p:blipFill>
        <p:spPr>
          <a:xfrm>
            <a:off x="9296400" y="2620089"/>
            <a:ext cx="3296007" cy="2037040"/>
          </a:xfrm>
          <a:prstGeom prst="rect">
            <a:avLst/>
          </a:prstGeom>
        </p:spPr>
      </p:pic>
      <p:sp>
        <p:nvSpPr>
          <p:cNvPr id="12" name="Text 7"/>
          <p:cNvSpPr/>
          <p:nvPr/>
        </p:nvSpPr>
        <p:spPr>
          <a:xfrm>
            <a:off x="9296400" y="4993350"/>
            <a:ext cx="2949178" cy="347186"/>
          </a:xfrm>
          <a:prstGeom prst="rect">
            <a:avLst/>
          </a:prstGeom>
          <a:noFill/>
          <a:ln/>
        </p:spPr>
        <p:txBody>
          <a:bodyPr wrap="none" rtlCol="0" anchor="t"/>
          <a:lstStyle/>
          <a:p>
            <a:pPr marL="0" indent="0" algn="l">
              <a:lnSpc>
                <a:spcPts val="2734"/>
              </a:lnSpc>
              <a:buNone/>
            </a:pPr>
            <a:r>
              <a:rPr lang="en-US" sz="2400" b="1" kern="0" spc="-66" dirty="0">
                <a:solidFill>
                  <a:srgbClr val="272525"/>
                </a:solidFill>
                <a:latin typeface="Inter" pitchFamily="34" charset="0"/>
                <a:ea typeface="Inter" pitchFamily="34" charset="-122"/>
                <a:cs typeface="Inter" pitchFamily="34" charset="-120"/>
              </a:rPr>
              <a:t>Enhancing Text Quality</a:t>
            </a:r>
            <a:endParaRPr lang="en-US" sz="2400" dirty="0"/>
          </a:p>
        </p:txBody>
      </p:sp>
      <p:sp>
        <p:nvSpPr>
          <p:cNvPr id="13" name="Text 8"/>
          <p:cNvSpPr/>
          <p:nvPr/>
        </p:nvSpPr>
        <p:spPr>
          <a:xfrm>
            <a:off x="9296400" y="5473768"/>
            <a:ext cx="3296007" cy="1333024"/>
          </a:xfrm>
          <a:prstGeom prst="rect">
            <a:avLst/>
          </a:prstGeom>
          <a:noFill/>
          <a:ln/>
        </p:spPr>
        <p:txBody>
          <a:bodyPr wrap="square" rtlCol="0" anchor="t"/>
          <a:lstStyle/>
          <a:p>
            <a:pPr marL="0" indent="0" algn="l">
              <a:lnSpc>
                <a:spcPts val="2624"/>
              </a:lnSpc>
              <a:buNone/>
            </a:pPr>
            <a:r>
              <a:rPr lang="en-US" sz="2400" kern="0" spc="-35" dirty="0">
                <a:solidFill>
                  <a:srgbClr val="272525"/>
                </a:solidFill>
                <a:latin typeface="Inter" pitchFamily="34" charset="0"/>
                <a:ea typeface="Inter" pitchFamily="34" charset="-122"/>
                <a:cs typeface="Inter" pitchFamily="34" charset="-120"/>
              </a:rPr>
              <a:t>PySpellChecker helps ensure that text is free of spelling errors, improving readability and professionalism.</a:t>
            </a:r>
            <a:endParaRPr lang="en-US" sz="2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853</Words>
  <Application>Microsoft Office PowerPoint</Application>
  <PresentationFormat>Custom</PresentationFormat>
  <Paragraphs>101</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Sidhardha Kumar</cp:lastModifiedBy>
  <cp:revision>5</cp:revision>
  <dcterms:created xsi:type="dcterms:W3CDTF">2024-06-14T15:09:51Z</dcterms:created>
  <dcterms:modified xsi:type="dcterms:W3CDTF">2024-06-15T02:05:00Z</dcterms:modified>
</cp:coreProperties>
</file>